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sldIdLst>
    <p:sldId id="260" r:id="rId2"/>
    <p:sldId id="261" r:id="rId3"/>
    <p:sldId id="262" r:id="rId4"/>
    <p:sldId id="265" r:id="rId5"/>
    <p:sldId id="273" r:id="rId6"/>
    <p:sldId id="266" r:id="rId7"/>
    <p:sldId id="274" r:id="rId8"/>
    <p:sldId id="275" r:id="rId9"/>
    <p:sldId id="276" r:id="rId10"/>
    <p:sldId id="277" r:id="rId11"/>
    <p:sldId id="272" r:id="rId12"/>
    <p:sldId id="263" r:id="rId13"/>
    <p:sldId id="264" r:id="rId14"/>
    <p:sldId id="279" r:id="rId15"/>
    <p:sldId id="267" r:id="rId16"/>
    <p:sldId id="280" r:id="rId17"/>
    <p:sldId id="278" r:id="rId18"/>
    <p:sldId id="268" r:id="rId19"/>
    <p:sldId id="271" r:id="rId20"/>
    <p:sldId id="281" r:id="rId21"/>
    <p:sldId id="282"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4FFD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Objects="1">
      <p:cViewPr varScale="1">
        <p:scale>
          <a:sx n="97" d="100"/>
          <a:sy n="97" d="100"/>
        </p:scale>
        <p:origin x="-224" y="-6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4"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E1164A-52F9-AB4B-B85B-6ED8B36646D9}" type="datetimeFigureOut">
              <a:rPr lang="en-US" smtClean="0"/>
              <a:pPr/>
              <a:t>11/16/2015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A693D0-1D06-A848-90BA-55C63EA844F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Hoffman’s train of thought:</a:t>
            </a:r>
          </a:p>
          <a:p>
            <a:r>
              <a:rPr lang="en-US" dirty="0" smtClean="0"/>
              <a:t>Rejection is bad</a:t>
            </a:r>
          </a:p>
          <a:p>
            <a:r>
              <a:rPr lang="en-US" dirty="0" smtClean="0"/>
              <a:t>Want calc value to be smaller than booklet value</a:t>
            </a:r>
          </a:p>
          <a:p>
            <a:r>
              <a:rPr lang="en-US" dirty="0" smtClean="0"/>
              <a:t>(the calculator is physically smaller than the booklet)</a:t>
            </a:r>
          </a:p>
        </p:txBody>
      </p:sp>
      <p:sp>
        <p:nvSpPr>
          <p:cNvPr id="4" name="Slide Number Placeholder 3"/>
          <p:cNvSpPr>
            <a:spLocks noGrp="1"/>
          </p:cNvSpPr>
          <p:nvPr>
            <p:ph type="sldNum" sz="quarter" idx="10"/>
          </p:nvPr>
        </p:nvSpPr>
        <p:spPr/>
        <p:txBody>
          <a:bodyPr/>
          <a:lstStyle/>
          <a:p>
            <a:fld id="{06023DBF-5A6F-4E69-B6A2-33822679342B}" type="slidenum">
              <a:rPr lang="en-US" smtClean="0"/>
              <a:pPr/>
              <a:t>18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4B933EF-2FA4-D84B-BF12-E3E92A3C4721}" type="datetimeFigureOut">
              <a:rPr lang="en-US" smtClean="0"/>
              <a:pPr/>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B54C36-108C-5C4D-819A-D4C0EC5935F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B933EF-2FA4-D84B-BF12-E3E92A3C4721}" type="datetimeFigureOut">
              <a:rPr lang="en-US" smtClean="0"/>
              <a:pPr/>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B54C36-108C-5C4D-819A-D4C0EC5935F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B933EF-2FA4-D84B-BF12-E3E92A3C4721}" type="datetimeFigureOut">
              <a:rPr lang="en-US" smtClean="0"/>
              <a:pPr/>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B54C36-108C-5C4D-819A-D4C0EC5935F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B933EF-2FA4-D84B-BF12-E3E92A3C4721}" type="datetimeFigureOut">
              <a:rPr lang="en-US" smtClean="0"/>
              <a:pPr/>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B54C36-108C-5C4D-819A-D4C0EC5935F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B933EF-2FA4-D84B-BF12-E3E92A3C4721}" type="datetimeFigureOut">
              <a:rPr lang="en-US" smtClean="0"/>
              <a:pPr/>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B54C36-108C-5C4D-819A-D4C0EC5935F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4B933EF-2FA4-D84B-BF12-E3E92A3C4721}" type="datetimeFigureOut">
              <a:rPr lang="en-US" smtClean="0"/>
              <a:pPr/>
              <a:t>11/16/2015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B54C36-108C-5C4D-819A-D4C0EC5935F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4B933EF-2FA4-D84B-BF12-E3E92A3C4721}" type="datetimeFigureOut">
              <a:rPr lang="en-US" smtClean="0"/>
              <a:pPr/>
              <a:t>11/16/2015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B54C36-108C-5C4D-819A-D4C0EC5935F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4B933EF-2FA4-D84B-BF12-E3E92A3C4721}" type="datetimeFigureOut">
              <a:rPr lang="en-US" smtClean="0"/>
              <a:pPr/>
              <a:t>11/16/2015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B54C36-108C-5C4D-819A-D4C0EC5935F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B933EF-2FA4-D84B-BF12-E3E92A3C4721}" type="datetimeFigureOut">
              <a:rPr lang="en-US" smtClean="0"/>
              <a:pPr/>
              <a:t>11/16/2015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B54C36-108C-5C4D-819A-D4C0EC5935F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B933EF-2FA4-D84B-BF12-E3E92A3C4721}" type="datetimeFigureOut">
              <a:rPr lang="en-US" smtClean="0"/>
              <a:pPr/>
              <a:t>11/16/2015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B54C36-108C-5C4D-819A-D4C0EC5935F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B933EF-2FA4-D84B-BF12-E3E92A3C4721}" type="datetimeFigureOut">
              <a:rPr lang="en-US" smtClean="0"/>
              <a:pPr/>
              <a:t>11/16/2015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B54C36-108C-5C4D-819A-D4C0EC5935F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84FFD8"/>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B933EF-2FA4-D84B-BF12-E3E92A3C4721}" type="datetimeFigureOut">
              <a:rPr lang="en-US" smtClean="0"/>
              <a:pPr/>
              <a:t>11/16/2015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B54C36-108C-5C4D-819A-D4C0EC5935F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7.png"/><Relationship Id="rId4" Type="http://schemas.openxmlformats.org/officeDocument/2006/relationships/image" Target="../media/image16.png"/></Relationships>
</file>

<file path=ppt/slides/_rels/slide2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4.png"/><Relationship Id="rId1" Type="http://schemas.openxmlformats.org/officeDocument/2006/relationships/slideLayout" Target="../slideLayouts/slideLayout7.xml"/><Relationship Id="rId4" Type="http://schemas.openxmlformats.org/officeDocument/2006/relationships/image" Target="../media/image19.png"/></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p:cNvPicPr>
            <a:picLocks noChangeAspect="1" noChangeArrowheads="1"/>
          </p:cNvPicPr>
          <p:nvPr/>
        </p:nvPicPr>
        <p:blipFill>
          <a:blip r:embed="rId2" cstate="print"/>
          <a:srcRect/>
          <a:stretch>
            <a:fillRect/>
          </a:stretch>
        </p:blipFill>
        <p:spPr bwMode="auto">
          <a:xfrm>
            <a:off x="3581400" y="3209925"/>
            <a:ext cx="5438775" cy="2276475"/>
          </a:xfrm>
          <a:prstGeom prst="rect">
            <a:avLst/>
          </a:prstGeom>
          <a:noFill/>
          <a:ln w="57150" cmpd="sng">
            <a:solidFill>
              <a:schemeClr val="tx1"/>
            </a:solidFill>
            <a:miter lim="800000"/>
            <a:headEnd/>
            <a:tailEnd/>
          </a:ln>
          <a:effectLst/>
        </p:spPr>
      </p:pic>
      <p:sp>
        <p:nvSpPr>
          <p:cNvPr id="2" name="Title 1"/>
          <p:cNvSpPr>
            <a:spLocks noGrp="1"/>
          </p:cNvSpPr>
          <p:nvPr>
            <p:ph type="title"/>
          </p:nvPr>
        </p:nvSpPr>
        <p:spPr>
          <a:xfrm>
            <a:off x="304800" y="1269960"/>
            <a:ext cx="3900486" cy="711240"/>
          </a:xfrm>
          <a:ln w="57150" cmpd="sng">
            <a:solidFill>
              <a:schemeClr val="tx1"/>
            </a:solidFill>
          </a:ln>
        </p:spPr>
        <p:txBody>
          <a:bodyPr>
            <a:normAutofit/>
          </a:bodyPr>
          <a:lstStyle/>
          <a:p>
            <a:r>
              <a:rPr lang="en-US" sz="3600" dirty="0" smtClean="0">
                <a:latin typeface="Times New Roman"/>
                <a:cs typeface="Times New Roman"/>
              </a:rPr>
              <a:t>Consider this table:</a:t>
            </a:r>
            <a:endParaRPr lang="en-US" sz="3600" dirty="0">
              <a:latin typeface="Times New Roman"/>
              <a:cs typeface="Times New Roman"/>
            </a:endParaRPr>
          </a:p>
        </p:txBody>
      </p:sp>
      <p:sp>
        <p:nvSpPr>
          <p:cNvPr id="3" name="Content Placeholder 2"/>
          <p:cNvSpPr>
            <a:spLocks noGrp="1"/>
          </p:cNvSpPr>
          <p:nvPr>
            <p:ph sz="half" idx="1"/>
          </p:nvPr>
        </p:nvSpPr>
        <p:spPr>
          <a:xfrm>
            <a:off x="76200" y="2209800"/>
            <a:ext cx="4214842" cy="3581400"/>
          </a:xfrm>
        </p:spPr>
        <p:txBody>
          <a:bodyPr>
            <a:normAutofit/>
          </a:bodyPr>
          <a:lstStyle/>
          <a:p>
            <a:r>
              <a:rPr lang="en-US" sz="2400" dirty="0" smtClean="0">
                <a:latin typeface="Times New Roman"/>
                <a:cs typeface="Times New Roman"/>
              </a:rPr>
              <a:t>How many people are in the sample?</a:t>
            </a:r>
          </a:p>
          <a:p>
            <a:pPr lvl="1"/>
            <a:r>
              <a:rPr lang="en-US" dirty="0" smtClean="0">
                <a:latin typeface="Times New Roman"/>
                <a:cs typeface="Times New Roman"/>
              </a:rPr>
              <a:t>How many males?</a:t>
            </a:r>
          </a:p>
          <a:p>
            <a:pPr lvl="1"/>
            <a:r>
              <a:rPr lang="en-US" dirty="0" smtClean="0">
                <a:latin typeface="Times New Roman"/>
                <a:cs typeface="Times New Roman"/>
              </a:rPr>
              <a:t>How many females?</a:t>
            </a:r>
          </a:p>
          <a:p>
            <a:endParaRPr lang="en-US" sz="2400" dirty="0" smtClean="0">
              <a:latin typeface="Times New Roman"/>
              <a:cs typeface="Times New Roman"/>
            </a:endParaRPr>
          </a:p>
          <a:p>
            <a:endParaRPr lang="en-US" sz="2400" dirty="0">
              <a:latin typeface="Times New Roman"/>
              <a:cs typeface="Times New Roman"/>
            </a:endParaRPr>
          </a:p>
          <a:p>
            <a:r>
              <a:rPr lang="en-US" sz="2400" dirty="0" smtClean="0">
                <a:latin typeface="Times New Roman"/>
                <a:cs typeface="Times New Roman"/>
              </a:rPr>
              <a:t>This is called a 2 </a:t>
            </a:r>
            <a:r>
              <a:rPr lang="en-US" sz="2400" dirty="0" err="1" smtClean="0">
                <a:latin typeface="Times New Roman"/>
                <a:cs typeface="Times New Roman"/>
              </a:rPr>
              <a:t>x</a:t>
            </a:r>
            <a:r>
              <a:rPr lang="en-US" sz="2400" dirty="0" smtClean="0">
                <a:latin typeface="Times New Roman"/>
                <a:cs typeface="Times New Roman"/>
              </a:rPr>
              <a:t> 2 </a:t>
            </a:r>
            <a:r>
              <a:rPr lang="en-US" sz="2400" b="1" dirty="0" smtClean="0">
                <a:latin typeface="Times New Roman"/>
                <a:cs typeface="Times New Roman"/>
              </a:rPr>
              <a:t>contingency table</a:t>
            </a:r>
            <a:r>
              <a:rPr lang="en-US" sz="2400" dirty="0" smtClean="0">
                <a:latin typeface="Times New Roman"/>
                <a:cs typeface="Times New Roman"/>
              </a:rPr>
              <a:t>.</a:t>
            </a:r>
            <a:endParaRPr lang="en-US" sz="2400" dirty="0">
              <a:latin typeface="Times New Roman"/>
              <a:cs typeface="Times New Roman"/>
            </a:endParaRPr>
          </a:p>
        </p:txBody>
      </p:sp>
      <p:sp>
        <p:nvSpPr>
          <p:cNvPr id="5" name="TextBox 4"/>
          <p:cNvSpPr txBox="1"/>
          <p:nvPr/>
        </p:nvSpPr>
        <p:spPr>
          <a:xfrm>
            <a:off x="94415" y="55602"/>
            <a:ext cx="4864858" cy="553998"/>
          </a:xfrm>
          <a:prstGeom prst="rect">
            <a:avLst/>
          </a:prstGeom>
          <a:noFill/>
        </p:spPr>
        <p:txBody>
          <a:bodyPr wrap="none" rtlCol="0">
            <a:spAutoFit/>
          </a:bodyPr>
          <a:lstStyle/>
          <a:p>
            <a:r>
              <a:rPr lang="en-US" sz="3000" b="1" u="sng" dirty="0" smtClean="0">
                <a:solidFill>
                  <a:srgbClr val="000000"/>
                </a:solidFill>
                <a:latin typeface="Times New Roman"/>
                <a:cs typeface="Times New Roman"/>
              </a:rPr>
              <a:t>The </a:t>
            </a:r>
            <a:r>
              <a:rPr lang="en-US" sz="3000" b="1" i="1" u="sng" dirty="0" smtClean="0">
                <a:solidFill>
                  <a:srgbClr val="000000"/>
                </a:solidFill>
                <a:latin typeface="Times New Roman"/>
                <a:cs typeface="Times New Roman"/>
              </a:rPr>
              <a:t>Χ</a:t>
            </a:r>
            <a:r>
              <a:rPr lang="en-US" sz="3000" b="1" u="sng" baseline="30000" dirty="0" smtClean="0">
                <a:solidFill>
                  <a:srgbClr val="000000"/>
                </a:solidFill>
                <a:latin typeface="Times New Roman"/>
                <a:cs typeface="Times New Roman"/>
              </a:rPr>
              <a:t>2</a:t>
            </a:r>
            <a:r>
              <a:rPr lang="en-US" sz="3000" b="1" u="sng" dirty="0" smtClean="0">
                <a:solidFill>
                  <a:srgbClr val="000000"/>
                </a:solidFill>
                <a:latin typeface="Times New Roman"/>
                <a:cs typeface="Times New Roman"/>
              </a:rPr>
              <a:t> Test of Independence</a:t>
            </a:r>
            <a:endParaRPr lang="en-US" sz="3000" b="1" u="sng" dirty="0">
              <a:solidFill>
                <a:srgbClr val="000000"/>
              </a:solidFill>
              <a:latin typeface="Times New Roman"/>
              <a:cs typeface="Times New Roman"/>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left)">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0" y="381000"/>
            <a:ext cx="3276600" cy="944562"/>
          </a:xfrm>
          <a:ln w="57150" cmpd="sng">
            <a:solidFill>
              <a:schemeClr val="tx1"/>
            </a:solidFill>
          </a:ln>
        </p:spPr>
        <p:txBody>
          <a:bodyPr>
            <a:normAutofit/>
          </a:bodyPr>
          <a:lstStyle/>
          <a:p>
            <a:r>
              <a:rPr lang="en-US" sz="4000" b="1" dirty="0" smtClean="0">
                <a:latin typeface="Times New Roman"/>
                <a:cs typeface="Times New Roman"/>
              </a:rPr>
              <a:t> </a:t>
            </a:r>
            <a:r>
              <a:rPr lang="el-GR" sz="4000" b="1" i="1" dirty="0" smtClean="0">
                <a:latin typeface="Times New Roman"/>
                <a:cs typeface="Times New Roman"/>
              </a:rPr>
              <a:t>Χ</a:t>
            </a:r>
            <a:r>
              <a:rPr lang="en-US" sz="4000" b="1" baseline="30000" dirty="0" smtClean="0">
                <a:latin typeface="Times New Roman"/>
                <a:cs typeface="Times New Roman"/>
              </a:rPr>
              <a:t>2 </a:t>
            </a:r>
            <a:r>
              <a:rPr lang="en-US" sz="4000" b="1" dirty="0" smtClean="0">
                <a:latin typeface="Times New Roman"/>
                <a:cs typeface="Times New Roman"/>
              </a:rPr>
              <a:t>Statistic </a:t>
            </a:r>
            <a:endParaRPr lang="en-US" sz="4000" b="1" dirty="0">
              <a:latin typeface="Times New Roman"/>
              <a:cs typeface="Times New Roman"/>
            </a:endParaRPr>
          </a:p>
        </p:txBody>
      </p:sp>
      <p:sp>
        <p:nvSpPr>
          <p:cNvPr id="3" name="Content Placeholder 2"/>
          <p:cNvSpPr>
            <a:spLocks noGrp="1"/>
          </p:cNvSpPr>
          <p:nvPr>
            <p:ph idx="1"/>
          </p:nvPr>
        </p:nvSpPr>
        <p:spPr>
          <a:xfrm>
            <a:off x="838200" y="1722437"/>
            <a:ext cx="8229600" cy="4525963"/>
          </a:xfrm>
        </p:spPr>
        <p:txBody>
          <a:bodyPr/>
          <a:lstStyle/>
          <a:p>
            <a:r>
              <a:rPr lang="en-US" dirty="0" smtClean="0">
                <a:latin typeface="Times New Roman"/>
                <a:cs typeface="Times New Roman"/>
              </a:rPr>
              <a:t>On TI-84</a:t>
            </a:r>
          </a:p>
          <a:p>
            <a:pPr marL="971550" lvl="1" indent="-514350">
              <a:buFont typeface="Arial" pitchFamily="34" charset="0"/>
              <a:buChar char="•"/>
            </a:pPr>
            <a:r>
              <a:rPr lang="en-US" dirty="0" smtClean="0">
                <a:latin typeface="Times New Roman"/>
                <a:cs typeface="Times New Roman"/>
              </a:rPr>
              <a:t>Put observed data in Matrix A</a:t>
            </a:r>
          </a:p>
          <a:p>
            <a:pPr marL="971550" lvl="1" indent="-514350">
              <a:buFont typeface="Arial" pitchFamily="34" charset="0"/>
              <a:buChar char="•"/>
            </a:pPr>
            <a:r>
              <a:rPr lang="en-US" dirty="0" smtClean="0">
                <a:latin typeface="Times New Roman"/>
                <a:cs typeface="Times New Roman"/>
              </a:rPr>
              <a:t>Stat&gt; Tests &gt; C: </a:t>
            </a:r>
            <a:r>
              <a:rPr lang="el-GR" dirty="0" smtClean="0">
                <a:latin typeface="Times New Roman"/>
                <a:cs typeface="Times New Roman"/>
              </a:rPr>
              <a:t>χ</a:t>
            </a:r>
            <a:r>
              <a:rPr lang="en-US" baseline="30000" dirty="0" smtClean="0">
                <a:latin typeface="Times New Roman"/>
                <a:cs typeface="Times New Roman"/>
              </a:rPr>
              <a:t>2</a:t>
            </a:r>
            <a:r>
              <a:rPr lang="en-US" dirty="0" smtClean="0">
                <a:latin typeface="Times New Roman"/>
                <a:cs typeface="Times New Roman"/>
              </a:rPr>
              <a:t>-Test</a:t>
            </a:r>
          </a:p>
          <a:p>
            <a:pPr marL="971550" lvl="1" indent="-514350">
              <a:buFont typeface="Arial" pitchFamily="34" charset="0"/>
              <a:buChar char="•"/>
            </a:pPr>
            <a:r>
              <a:rPr lang="en-US" dirty="0" smtClean="0">
                <a:latin typeface="Times New Roman"/>
                <a:cs typeface="Times New Roman"/>
              </a:rPr>
              <a:t>Calculate</a:t>
            </a:r>
          </a:p>
          <a:p>
            <a:endParaRPr lang="en-US" dirty="0"/>
          </a:p>
        </p:txBody>
      </p:sp>
      <p:sp>
        <p:nvSpPr>
          <p:cNvPr id="4" name="TextBox 3"/>
          <p:cNvSpPr txBox="1"/>
          <p:nvPr/>
        </p:nvSpPr>
        <p:spPr>
          <a:xfrm>
            <a:off x="3986210" y="3733800"/>
            <a:ext cx="4929190" cy="1569660"/>
          </a:xfrm>
          <a:prstGeom prst="rect">
            <a:avLst/>
          </a:prstGeom>
          <a:noFill/>
        </p:spPr>
        <p:txBody>
          <a:bodyPr wrap="square" rtlCol="0">
            <a:spAutoFit/>
          </a:bodyPr>
          <a:lstStyle/>
          <a:p>
            <a:r>
              <a:rPr lang="en-US" sz="2400" u="sng" dirty="0" smtClean="0">
                <a:solidFill>
                  <a:schemeClr val="accent1">
                    <a:lumMod val="10000"/>
                  </a:schemeClr>
                </a:solidFill>
                <a:latin typeface="Times New Roman"/>
                <a:cs typeface="Times New Roman"/>
              </a:rPr>
              <a:t>Output:</a:t>
            </a:r>
          </a:p>
          <a:p>
            <a:r>
              <a:rPr lang="el-GR" sz="2400" i="1" dirty="0" smtClean="0">
                <a:solidFill>
                  <a:schemeClr val="accent1">
                    <a:lumMod val="10000"/>
                  </a:schemeClr>
                </a:solidFill>
                <a:latin typeface="Times New Roman"/>
                <a:cs typeface="Times New Roman"/>
              </a:rPr>
              <a:t>Χ</a:t>
            </a:r>
            <a:r>
              <a:rPr lang="en-US" sz="2400" baseline="30000" dirty="0" smtClean="0">
                <a:solidFill>
                  <a:schemeClr val="accent1">
                    <a:lumMod val="10000"/>
                  </a:schemeClr>
                </a:solidFill>
                <a:latin typeface="Times New Roman"/>
                <a:cs typeface="Times New Roman"/>
              </a:rPr>
              <a:t>2 </a:t>
            </a:r>
            <a:r>
              <a:rPr lang="en-US" sz="2400" dirty="0" smtClean="0">
                <a:solidFill>
                  <a:schemeClr val="accent1">
                    <a:lumMod val="10000"/>
                  </a:schemeClr>
                </a:solidFill>
                <a:latin typeface="Times New Roman"/>
                <a:cs typeface="Times New Roman"/>
                <a:sym typeface="Symbol"/>
              </a:rPr>
              <a:t> </a:t>
            </a:r>
            <a:r>
              <a:rPr lang="el-GR" sz="2400" i="1" dirty="0" smtClean="0">
                <a:solidFill>
                  <a:schemeClr val="accent1">
                    <a:lumMod val="10000"/>
                  </a:schemeClr>
                </a:solidFill>
                <a:latin typeface="Times New Roman"/>
                <a:cs typeface="Times New Roman"/>
              </a:rPr>
              <a:t>Χ</a:t>
            </a:r>
            <a:r>
              <a:rPr lang="en-US" sz="2400" baseline="30000" dirty="0" smtClean="0">
                <a:solidFill>
                  <a:schemeClr val="accent1">
                    <a:lumMod val="10000"/>
                  </a:schemeClr>
                </a:solidFill>
                <a:latin typeface="Times New Roman"/>
                <a:cs typeface="Times New Roman"/>
              </a:rPr>
              <a:t>2 </a:t>
            </a:r>
            <a:r>
              <a:rPr lang="en-US" sz="2400" dirty="0" smtClean="0">
                <a:solidFill>
                  <a:schemeClr val="accent1">
                    <a:lumMod val="10000"/>
                  </a:schemeClr>
                </a:solidFill>
                <a:latin typeface="Times New Roman"/>
                <a:cs typeface="Times New Roman"/>
                <a:sym typeface="Symbol"/>
              </a:rPr>
              <a:t>calculated value</a:t>
            </a:r>
            <a:endParaRPr lang="en-US" sz="2400" baseline="30000" dirty="0" smtClean="0">
              <a:solidFill>
                <a:schemeClr val="accent1">
                  <a:lumMod val="10000"/>
                </a:schemeClr>
              </a:solidFill>
              <a:latin typeface="Times New Roman"/>
              <a:cs typeface="Times New Roman"/>
            </a:endParaRPr>
          </a:p>
          <a:p>
            <a:r>
              <a:rPr lang="en-US" sz="2400" dirty="0" err="1" smtClean="0">
                <a:solidFill>
                  <a:schemeClr val="accent1">
                    <a:lumMod val="10000"/>
                  </a:schemeClr>
                </a:solidFill>
                <a:latin typeface="Times New Roman"/>
                <a:cs typeface="Times New Roman"/>
              </a:rPr>
              <a:t>df</a:t>
            </a:r>
            <a:r>
              <a:rPr lang="en-US" sz="2400" dirty="0" smtClean="0">
                <a:solidFill>
                  <a:schemeClr val="accent1">
                    <a:lumMod val="10000"/>
                  </a:schemeClr>
                </a:solidFill>
                <a:latin typeface="Times New Roman"/>
                <a:cs typeface="Times New Roman"/>
                <a:sym typeface="Symbol"/>
              </a:rPr>
              <a:t></a:t>
            </a:r>
            <a:r>
              <a:rPr lang="en-US" sz="2400" dirty="0" smtClean="0">
                <a:solidFill>
                  <a:schemeClr val="accent1">
                    <a:lumMod val="10000"/>
                  </a:schemeClr>
                </a:solidFill>
                <a:latin typeface="Times New Roman"/>
                <a:cs typeface="Times New Roman"/>
              </a:rPr>
              <a:t> degrees of freedom</a:t>
            </a:r>
          </a:p>
          <a:p>
            <a:r>
              <a:rPr lang="en-US" sz="2400" dirty="0" smtClean="0">
                <a:solidFill>
                  <a:schemeClr val="accent1">
                    <a:lumMod val="10000"/>
                  </a:schemeClr>
                </a:solidFill>
                <a:latin typeface="Times New Roman"/>
                <a:cs typeface="Times New Roman"/>
              </a:rPr>
              <a:t>in Matrix B </a:t>
            </a:r>
            <a:r>
              <a:rPr lang="en-US" sz="2400" dirty="0" smtClean="0">
                <a:solidFill>
                  <a:schemeClr val="accent1">
                    <a:lumMod val="10000"/>
                  </a:schemeClr>
                </a:solidFill>
                <a:latin typeface="Times New Roman"/>
                <a:cs typeface="Times New Roman"/>
                <a:sym typeface="Symbol"/>
              </a:rPr>
              <a:t></a:t>
            </a:r>
            <a:r>
              <a:rPr lang="en-US" sz="2400" dirty="0" smtClean="0">
                <a:solidFill>
                  <a:schemeClr val="accent1">
                    <a:lumMod val="10000"/>
                  </a:schemeClr>
                </a:solidFill>
                <a:latin typeface="Times New Roman"/>
                <a:cs typeface="Times New Roman"/>
              </a:rPr>
              <a:t> expected values</a:t>
            </a:r>
          </a:p>
          <a:p>
            <a:endParaRPr lang="en-US" sz="2400" dirty="0">
              <a:solidFill>
                <a:schemeClr val="accent1">
                  <a:lumMod val="10000"/>
                </a:schemeClr>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500"/>
                                        <p:tgtEl>
                                          <p:spTgt spid="3">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500"/>
                                        <p:tgtEl>
                                          <p:spTgt spid="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wipe(left)">
                                      <p:cBhvr>
                                        <p:cTn id="2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3505200" cy="796908"/>
          </a:xfrm>
          <a:ln w="57150" cmpd="sng">
            <a:solidFill>
              <a:schemeClr val="tx1"/>
            </a:solidFill>
          </a:ln>
        </p:spPr>
        <p:txBody>
          <a:bodyPr anchor="ctr">
            <a:normAutofit/>
          </a:bodyPr>
          <a:lstStyle/>
          <a:p>
            <a:r>
              <a:rPr lang="en-US" sz="4000" b="1" dirty="0" smtClean="0">
                <a:latin typeface="Times New Roman"/>
                <a:cs typeface="Times New Roman"/>
              </a:rPr>
              <a:t>Formula Test:</a:t>
            </a:r>
            <a:endParaRPr lang="en-US" sz="4000" b="1" dirty="0">
              <a:latin typeface="Times New Roman"/>
              <a:cs typeface="Times New Roman"/>
            </a:endParaRPr>
          </a:p>
        </p:txBody>
      </p:sp>
      <p:sp>
        <p:nvSpPr>
          <p:cNvPr id="3" name="Content Placeholder 2"/>
          <p:cNvSpPr>
            <a:spLocks noGrp="1"/>
          </p:cNvSpPr>
          <p:nvPr>
            <p:ph idx="1"/>
          </p:nvPr>
        </p:nvSpPr>
        <p:spPr>
          <a:xfrm>
            <a:off x="762000" y="1223946"/>
            <a:ext cx="8229600" cy="5405454"/>
          </a:xfrm>
        </p:spPr>
        <p:txBody>
          <a:bodyPr>
            <a:noAutofit/>
          </a:bodyPr>
          <a:lstStyle/>
          <a:p>
            <a:pPr marL="514350" indent="-514350">
              <a:buFont typeface="+mj-lt"/>
              <a:buAutoNum type="arabicParenR"/>
            </a:pPr>
            <a:r>
              <a:rPr lang="en-US" sz="2800" dirty="0" smtClean="0">
                <a:latin typeface="Times New Roman"/>
                <a:cs typeface="Times New Roman"/>
              </a:rPr>
              <a:t>Write the null hypothesis (H</a:t>
            </a:r>
            <a:r>
              <a:rPr lang="en-US" sz="2800" baseline="-25000" dirty="0" smtClean="0">
                <a:latin typeface="Times New Roman"/>
                <a:cs typeface="Times New Roman"/>
              </a:rPr>
              <a:t>0</a:t>
            </a:r>
            <a:r>
              <a:rPr lang="en-US" sz="2800" dirty="0" smtClean="0">
                <a:latin typeface="Times New Roman"/>
                <a:cs typeface="Times New Roman"/>
              </a:rPr>
              <a:t>)and the alternate hypothesis (H</a:t>
            </a:r>
            <a:r>
              <a:rPr lang="en-US" sz="2800" baseline="-25000" dirty="0" smtClean="0">
                <a:latin typeface="Times New Roman"/>
                <a:cs typeface="Times New Roman"/>
              </a:rPr>
              <a:t>1</a:t>
            </a:r>
            <a:r>
              <a:rPr lang="en-US" sz="2800" dirty="0" smtClean="0">
                <a:latin typeface="Times New Roman"/>
                <a:cs typeface="Times New Roman"/>
              </a:rPr>
              <a:t>).</a:t>
            </a:r>
            <a:endParaRPr lang="en-US" sz="2800" baseline="-25000" dirty="0" smtClean="0">
              <a:latin typeface="Times New Roman"/>
              <a:cs typeface="Times New Roman"/>
            </a:endParaRPr>
          </a:p>
          <a:p>
            <a:pPr marL="514350" indent="-514350">
              <a:buFont typeface="+mj-lt"/>
              <a:buAutoNum type="arabicParenR"/>
            </a:pPr>
            <a:r>
              <a:rPr lang="en-US" sz="2800" dirty="0" smtClean="0">
                <a:latin typeface="Times New Roman"/>
                <a:cs typeface="Times New Roman"/>
              </a:rPr>
              <a:t>Create contingency tables for observed and expected values.</a:t>
            </a:r>
          </a:p>
          <a:p>
            <a:pPr marL="514350" indent="-514350">
              <a:buFont typeface="+mj-lt"/>
              <a:buAutoNum type="arabicParenR"/>
            </a:pPr>
            <a:r>
              <a:rPr lang="en-US" sz="2800" dirty="0" smtClean="0">
                <a:latin typeface="Times New Roman"/>
                <a:cs typeface="Times New Roman"/>
              </a:rPr>
              <a:t>Calculate the chi-square statistic and degrees of freedom.</a:t>
            </a:r>
          </a:p>
          <a:p>
            <a:pPr marL="514350" indent="-514350">
              <a:buFont typeface="+mj-lt"/>
              <a:buAutoNum type="arabicParenR"/>
            </a:pPr>
            <a:r>
              <a:rPr lang="en-US" sz="2800" dirty="0" smtClean="0">
                <a:latin typeface="Times New Roman"/>
                <a:cs typeface="Times New Roman"/>
              </a:rPr>
              <a:t>Find the chi-squared critical value (booklet).</a:t>
            </a:r>
          </a:p>
          <a:p>
            <a:pPr marL="914400" lvl="1" indent="-514350">
              <a:buFont typeface="Arial" pitchFamily="34" charset="0"/>
              <a:buChar char="•"/>
            </a:pPr>
            <a:r>
              <a:rPr lang="en-US" dirty="0" smtClean="0">
                <a:latin typeface="Times New Roman"/>
                <a:cs typeface="Times New Roman"/>
              </a:rPr>
              <a:t>Depends on the level of significance (</a:t>
            </a:r>
            <a:r>
              <a:rPr lang="en-US" i="1" dirty="0" smtClean="0">
                <a:latin typeface="Times New Roman"/>
                <a:cs typeface="Times New Roman"/>
              </a:rPr>
              <a:t>p</a:t>
            </a:r>
            <a:r>
              <a:rPr lang="en-US" dirty="0" smtClean="0">
                <a:latin typeface="Times New Roman"/>
                <a:cs typeface="Times New Roman"/>
              </a:rPr>
              <a:t>) and the degrees of freedom (</a:t>
            </a:r>
            <a:r>
              <a:rPr lang="en-US" i="1" dirty="0" smtClean="0">
                <a:latin typeface="Times New Roman"/>
                <a:cs typeface="Times New Roman"/>
              </a:rPr>
              <a:t>v)</a:t>
            </a:r>
            <a:r>
              <a:rPr lang="en-US" dirty="0" smtClean="0">
                <a:latin typeface="Times New Roman"/>
                <a:cs typeface="Times New Roman"/>
              </a:rPr>
              <a:t>.</a:t>
            </a:r>
          </a:p>
          <a:p>
            <a:pPr marL="514350" indent="-514350">
              <a:buFont typeface="+mj-lt"/>
              <a:buAutoNum type="arabicParenR"/>
            </a:pPr>
            <a:r>
              <a:rPr lang="en-US" sz="2800" dirty="0" smtClean="0">
                <a:latin typeface="Times New Roman"/>
                <a:cs typeface="Times New Roman"/>
              </a:rPr>
              <a:t>Determine whether or not to accept the null hypothesis.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500"/>
                                        <p:tgtEl>
                                          <p:spTgt spid="3">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500"/>
                                        <p:tgtEl>
                                          <p:spTgt spid="3">
                                            <p:txEl>
                                              <p:pRg st="3" end="3"/>
                                            </p:txEl>
                                          </p:spTgt>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left)">
                                      <p:cBhvr>
                                        <p:cTn id="22" dur="500"/>
                                        <p:tgtEl>
                                          <p:spTgt spid="3">
                                            <p:txEl>
                                              <p:pRg st="4" end="4"/>
                                            </p:txEl>
                                          </p:spTgt>
                                        </p:tgtEl>
                                      </p:cBhvr>
                                    </p:animEffect>
                                  </p:childTnLst>
                                </p:cTn>
                              </p:par>
                            </p:childTnLst>
                          </p:cTn>
                        </p:par>
                        <p:par>
                          <p:cTn id="23" fill="hold">
                            <p:stCondLst>
                              <p:cond delay="2000"/>
                            </p:stCondLst>
                            <p:childTnLst>
                              <p:par>
                                <p:cTn id="24" presetID="22" presetClass="entr" presetSubtype="8" fill="hold" grpId="0" nodeType="after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left)">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08038"/>
            <a:ext cx="7543800" cy="868362"/>
          </a:xfrm>
          <a:ln w="57150" cmpd="sng">
            <a:solidFill>
              <a:schemeClr val="tx1"/>
            </a:solidFill>
          </a:ln>
        </p:spPr>
        <p:txBody>
          <a:bodyPr>
            <a:normAutofit/>
          </a:bodyPr>
          <a:lstStyle/>
          <a:p>
            <a:r>
              <a:rPr lang="en-US" sz="4000" b="1" dirty="0" smtClean="0">
                <a:latin typeface="Times New Roman"/>
                <a:cs typeface="Times New Roman"/>
              </a:rPr>
              <a:t>1. Null and Alternate Hypothesis</a:t>
            </a:r>
            <a:endParaRPr lang="en-US" sz="4000" b="1" dirty="0">
              <a:latin typeface="Times New Roman"/>
              <a:cs typeface="Times New Roman"/>
            </a:endParaRPr>
          </a:p>
        </p:txBody>
      </p:sp>
      <p:sp>
        <p:nvSpPr>
          <p:cNvPr id="3" name="Content Placeholder 2"/>
          <p:cNvSpPr>
            <a:spLocks noGrp="1"/>
          </p:cNvSpPr>
          <p:nvPr>
            <p:ph idx="1"/>
          </p:nvPr>
        </p:nvSpPr>
        <p:spPr>
          <a:xfrm>
            <a:off x="609600" y="2362200"/>
            <a:ext cx="8229600" cy="2514600"/>
          </a:xfrm>
        </p:spPr>
        <p:txBody>
          <a:bodyPr>
            <a:normAutofit/>
          </a:bodyPr>
          <a:lstStyle/>
          <a:p>
            <a:r>
              <a:rPr lang="en-US" sz="3400" dirty="0" smtClean="0">
                <a:latin typeface="Times New Roman"/>
                <a:cs typeface="Times New Roman"/>
              </a:rPr>
              <a:t>H</a:t>
            </a:r>
            <a:r>
              <a:rPr lang="en-US" sz="3400" baseline="-25000" dirty="0" smtClean="0">
                <a:latin typeface="Times New Roman"/>
                <a:cs typeface="Times New Roman"/>
              </a:rPr>
              <a:t>0</a:t>
            </a:r>
            <a:r>
              <a:rPr lang="en-US" sz="3400" dirty="0" smtClean="0">
                <a:latin typeface="Times New Roman"/>
                <a:cs typeface="Times New Roman"/>
              </a:rPr>
              <a:t>: ________ is independent of ________</a:t>
            </a:r>
          </a:p>
          <a:p>
            <a:endParaRPr lang="en-US" sz="3400" dirty="0">
              <a:latin typeface="Times New Roman"/>
              <a:cs typeface="Times New Roman"/>
            </a:endParaRPr>
          </a:p>
          <a:p>
            <a:pPr>
              <a:buNone/>
            </a:pPr>
            <a:endParaRPr lang="en-US" sz="3400" dirty="0" smtClean="0">
              <a:latin typeface="Times New Roman"/>
              <a:cs typeface="Times New Roman"/>
            </a:endParaRPr>
          </a:p>
          <a:p>
            <a:r>
              <a:rPr lang="en-US" sz="3400" dirty="0" smtClean="0">
                <a:latin typeface="Times New Roman"/>
                <a:cs typeface="Times New Roman"/>
              </a:rPr>
              <a:t>H</a:t>
            </a:r>
            <a:r>
              <a:rPr lang="en-US" sz="3400" baseline="-25000" dirty="0" smtClean="0">
                <a:latin typeface="Times New Roman"/>
                <a:cs typeface="Times New Roman"/>
              </a:rPr>
              <a:t>1</a:t>
            </a:r>
            <a:r>
              <a:rPr lang="en-US" sz="3400" dirty="0" smtClean="0">
                <a:latin typeface="Times New Roman"/>
                <a:cs typeface="Times New Roman"/>
              </a:rPr>
              <a:t>: ________ is dependent on ________</a:t>
            </a:r>
            <a:endParaRPr lang="en-US" sz="3400" dirty="0">
              <a:latin typeface="Times New Roman"/>
              <a:cs typeface="Times New Roman"/>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left)">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381000"/>
            <a:ext cx="3886200" cy="944562"/>
          </a:xfrm>
          <a:ln w="57150" cmpd="sng">
            <a:solidFill>
              <a:schemeClr val="tx1"/>
            </a:solidFill>
          </a:ln>
        </p:spPr>
        <p:txBody>
          <a:bodyPr>
            <a:normAutofit fontScale="90000"/>
          </a:bodyPr>
          <a:lstStyle/>
          <a:p>
            <a:r>
              <a:rPr lang="en-US" sz="4000" b="1" dirty="0" smtClean="0">
                <a:latin typeface="Times New Roman"/>
                <a:cs typeface="Times New Roman"/>
              </a:rPr>
              <a:t> </a:t>
            </a:r>
            <a:r>
              <a:rPr lang="en-US" sz="4000" b="1" dirty="0" smtClean="0">
                <a:latin typeface="Times New Roman"/>
                <a:cs typeface="Times New Roman"/>
              </a:rPr>
              <a:t>2&amp;3. </a:t>
            </a:r>
            <a:br>
              <a:rPr lang="en-US" sz="4000" b="1" dirty="0" smtClean="0">
                <a:latin typeface="Times New Roman"/>
                <a:cs typeface="Times New Roman"/>
              </a:rPr>
            </a:br>
            <a:r>
              <a:rPr lang="el-GR" sz="4000" b="1" i="1" dirty="0" smtClean="0">
                <a:latin typeface="Times New Roman"/>
                <a:cs typeface="Times New Roman"/>
              </a:rPr>
              <a:t>Χ</a:t>
            </a:r>
            <a:r>
              <a:rPr lang="en-US" sz="4000" b="1" baseline="30000" dirty="0" smtClean="0">
                <a:latin typeface="Times New Roman"/>
                <a:cs typeface="Times New Roman"/>
              </a:rPr>
              <a:t>2 </a:t>
            </a:r>
            <a:r>
              <a:rPr lang="en-US" sz="4000" b="1" dirty="0" smtClean="0">
                <a:latin typeface="Times New Roman"/>
                <a:cs typeface="Times New Roman"/>
              </a:rPr>
              <a:t>Statistic </a:t>
            </a:r>
            <a:endParaRPr lang="en-US" sz="4000" b="1" dirty="0">
              <a:latin typeface="Times New Roman"/>
              <a:cs typeface="Times New Roman"/>
            </a:endParaRPr>
          </a:p>
        </p:txBody>
      </p:sp>
      <p:sp>
        <p:nvSpPr>
          <p:cNvPr id="3" name="Content Placeholder 2"/>
          <p:cNvSpPr>
            <a:spLocks noGrp="1"/>
          </p:cNvSpPr>
          <p:nvPr>
            <p:ph idx="1"/>
          </p:nvPr>
        </p:nvSpPr>
        <p:spPr>
          <a:xfrm>
            <a:off x="381000" y="1524000"/>
            <a:ext cx="8229600" cy="4525963"/>
          </a:xfrm>
        </p:spPr>
        <p:txBody>
          <a:bodyPr>
            <a:normAutofit/>
          </a:bodyPr>
          <a:lstStyle/>
          <a:p>
            <a:r>
              <a:rPr lang="en-US" dirty="0" smtClean="0">
                <a:latin typeface="Times New Roman"/>
                <a:cs typeface="Times New Roman"/>
              </a:rPr>
              <a:t>On TI-84</a:t>
            </a:r>
          </a:p>
          <a:p>
            <a:pPr marL="971550" lvl="1" indent="-514350">
              <a:buFont typeface="Arial" pitchFamily="34" charset="0"/>
              <a:buChar char="•"/>
            </a:pPr>
            <a:r>
              <a:rPr lang="en-US" dirty="0" smtClean="0">
                <a:latin typeface="Times New Roman"/>
                <a:cs typeface="Times New Roman"/>
              </a:rPr>
              <a:t>Put observed data in Matrix A</a:t>
            </a:r>
          </a:p>
          <a:p>
            <a:pPr marL="971550" lvl="1" indent="-514350">
              <a:buFont typeface="Arial" pitchFamily="34" charset="0"/>
              <a:buChar char="•"/>
            </a:pPr>
            <a:r>
              <a:rPr lang="en-US" dirty="0" smtClean="0">
                <a:latin typeface="Times New Roman"/>
                <a:cs typeface="Times New Roman"/>
              </a:rPr>
              <a:t>Stat&gt; Tests &gt; C: </a:t>
            </a:r>
            <a:r>
              <a:rPr lang="el-GR" dirty="0" smtClean="0">
                <a:latin typeface="Times New Roman"/>
                <a:cs typeface="Times New Roman"/>
              </a:rPr>
              <a:t>χ</a:t>
            </a:r>
            <a:r>
              <a:rPr lang="en-US" baseline="30000" dirty="0" smtClean="0">
                <a:latin typeface="Times New Roman"/>
                <a:cs typeface="Times New Roman"/>
              </a:rPr>
              <a:t>2</a:t>
            </a:r>
            <a:r>
              <a:rPr lang="en-US" dirty="0" smtClean="0">
                <a:latin typeface="Times New Roman"/>
                <a:cs typeface="Times New Roman"/>
              </a:rPr>
              <a:t>-Test</a:t>
            </a:r>
          </a:p>
          <a:p>
            <a:pPr marL="971550" lvl="1" indent="-514350">
              <a:buFont typeface="Arial" pitchFamily="34" charset="0"/>
              <a:buChar char="•"/>
            </a:pPr>
            <a:r>
              <a:rPr lang="en-US" dirty="0" smtClean="0">
                <a:latin typeface="Times New Roman"/>
                <a:cs typeface="Times New Roman"/>
              </a:rPr>
              <a:t>Calculate</a:t>
            </a:r>
          </a:p>
          <a:p>
            <a:pPr marL="971550" lvl="1" indent="-514350">
              <a:buFont typeface="Arial" pitchFamily="34" charset="0"/>
              <a:buChar char="•"/>
            </a:pPr>
            <a:endParaRPr lang="en-US" dirty="0" smtClean="0">
              <a:latin typeface="Times New Roman"/>
              <a:cs typeface="Times New Roman"/>
            </a:endParaRPr>
          </a:p>
          <a:p>
            <a:pPr marL="971550" lvl="1" indent="-514350">
              <a:buFont typeface="Arial" pitchFamily="34" charset="0"/>
              <a:buChar char="•"/>
            </a:pPr>
            <a:endParaRPr lang="en-US" dirty="0" smtClean="0">
              <a:latin typeface="Times New Roman"/>
              <a:cs typeface="Times New Roman"/>
            </a:endParaRPr>
          </a:p>
          <a:p>
            <a:pPr marL="971550" lvl="1" indent="-514350">
              <a:buFont typeface="Arial" pitchFamily="34" charset="0"/>
              <a:buChar char="•"/>
            </a:pPr>
            <a:endParaRPr lang="en-US" dirty="0" smtClean="0">
              <a:latin typeface="Times New Roman"/>
              <a:cs typeface="Times New Roman"/>
            </a:endParaRPr>
          </a:p>
          <a:p>
            <a:pPr marL="971550" lvl="1" indent="-514350">
              <a:buFont typeface="Arial" pitchFamily="34" charset="0"/>
              <a:buChar char="•"/>
            </a:pPr>
            <a:endParaRPr lang="en-US" dirty="0" smtClean="0">
              <a:latin typeface="Times New Roman"/>
              <a:cs typeface="Times New Roman"/>
            </a:endParaRPr>
          </a:p>
          <a:p>
            <a:endParaRPr lang="en-US" dirty="0"/>
          </a:p>
        </p:txBody>
      </p:sp>
      <p:sp>
        <p:nvSpPr>
          <p:cNvPr id="4" name="TextBox 3"/>
          <p:cNvSpPr txBox="1"/>
          <p:nvPr/>
        </p:nvSpPr>
        <p:spPr>
          <a:xfrm>
            <a:off x="3986210" y="3352800"/>
            <a:ext cx="4929190" cy="1569660"/>
          </a:xfrm>
          <a:prstGeom prst="rect">
            <a:avLst/>
          </a:prstGeom>
          <a:noFill/>
        </p:spPr>
        <p:txBody>
          <a:bodyPr wrap="square" rtlCol="0">
            <a:spAutoFit/>
          </a:bodyPr>
          <a:lstStyle/>
          <a:p>
            <a:r>
              <a:rPr lang="en-US" sz="2400" u="sng" dirty="0" smtClean="0">
                <a:solidFill>
                  <a:schemeClr val="accent1">
                    <a:lumMod val="10000"/>
                  </a:schemeClr>
                </a:solidFill>
                <a:latin typeface="Times New Roman"/>
                <a:cs typeface="Times New Roman"/>
              </a:rPr>
              <a:t>Output:</a:t>
            </a:r>
          </a:p>
          <a:p>
            <a:r>
              <a:rPr lang="el-GR" sz="2400" i="1" dirty="0" smtClean="0">
                <a:solidFill>
                  <a:schemeClr val="accent1">
                    <a:lumMod val="10000"/>
                  </a:schemeClr>
                </a:solidFill>
                <a:latin typeface="Times New Roman"/>
                <a:cs typeface="Times New Roman"/>
              </a:rPr>
              <a:t>Χ</a:t>
            </a:r>
            <a:r>
              <a:rPr lang="en-US" sz="2400" baseline="30000" dirty="0" smtClean="0">
                <a:solidFill>
                  <a:schemeClr val="accent1">
                    <a:lumMod val="10000"/>
                  </a:schemeClr>
                </a:solidFill>
                <a:latin typeface="Times New Roman"/>
                <a:cs typeface="Times New Roman"/>
              </a:rPr>
              <a:t>2 </a:t>
            </a:r>
            <a:r>
              <a:rPr lang="en-US" sz="2400" dirty="0" smtClean="0">
                <a:solidFill>
                  <a:schemeClr val="accent1">
                    <a:lumMod val="10000"/>
                  </a:schemeClr>
                </a:solidFill>
                <a:latin typeface="Times New Roman"/>
                <a:cs typeface="Times New Roman"/>
                <a:sym typeface="Symbol"/>
              </a:rPr>
              <a:t> </a:t>
            </a:r>
            <a:r>
              <a:rPr lang="el-GR" sz="2400" i="1" dirty="0" smtClean="0">
                <a:solidFill>
                  <a:schemeClr val="accent1">
                    <a:lumMod val="10000"/>
                  </a:schemeClr>
                </a:solidFill>
                <a:latin typeface="Times New Roman"/>
                <a:cs typeface="Times New Roman"/>
              </a:rPr>
              <a:t>Χ</a:t>
            </a:r>
            <a:r>
              <a:rPr lang="en-US" sz="2400" baseline="30000" dirty="0" smtClean="0">
                <a:solidFill>
                  <a:schemeClr val="accent1">
                    <a:lumMod val="10000"/>
                  </a:schemeClr>
                </a:solidFill>
                <a:latin typeface="Times New Roman"/>
                <a:cs typeface="Times New Roman"/>
              </a:rPr>
              <a:t>2 </a:t>
            </a:r>
            <a:r>
              <a:rPr lang="en-US" sz="2400" dirty="0" smtClean="0">
                <a:solidFill>
                  <a:schemeClr val="accent1">
                    <a:lumMod val="10000"/>
                  </a:schemeClr>
                </a:solidFill>
                <a:latin typeface="Times New Roman"/>
                <a:cs typeface="Times New Roman"/>
                <a:sym typeface="Symbol"/>
              </a:rPr>
              <a:t>calculated value</a:t>
            </a:r>
            <a:endParaRPr lang="en-US" sz="2400" baseline="30000" dirty="0" smtClean="0">
              <a:solidFill>
                <a:schemeClr val="accent1">
                  <a:lumMod val="10000"/>
                </a:schemeClr>
              </a:solidFill>
              <a:latin typeface="Times New Roman"/>
              <a:cs typeface="Times New Roman"/>
            </a:endParaRPr>
          </a:p>
          <a:p>
            <a:r>
              <a:rPr lang="en-US" sz="2400" dirty="0" err="1" smtClean="0">
                <a:solidFill>
                  <a:schemeClr val="accent1">
                    <a:lumMod val="10000"/>
                  </a:schemeClr>
                </a:solidFill>
                <a:latin typeface="Times New Roman"/>
                <a:cs typeface="Times New Roman"/>
              </a:rPr>
              <a:t>df</a:t>
            </a:r>
            <a:r>
              <a:rPr lang="en-US" sz="2400" dirty="0" smtClean="0">
                <a:solidFill>
                  <a:schemeClr val="accent1">
                    <a:lumMod val="10000"/>
                  </a:schemeClr>
                </a:solidFill>
                <a:latin typeface="Times New Roman"/>
                <a:cs typeface="Times New Roman"/>
                <a:sym typeface="Symbol"/>
              </a:rPr>
              <a:t></a:t>
            </a:r>
            <a:r>
              <a:rPr lang="en-US" sz="2400" dirty="0" smtClean="0">
                <a:solidFill>
                  <a:schemeClr val="accent1">
                    <a:lumMod val="10000"/>
                  </a:schemeClr>
                </a:solidFill>
                <a:latin typeface="Times New Roman"/>
                <a:cs typeface="Times New Roman"/>
              </a:rPr>
              <a:t> degrees of freedom</a:t>
            </a:r>
          </a:p>
          <a:p>
            <a:r>
              <a:rPr lang="en-US" sz="2400" dirty="0" smtClean="0">
                <a:solidFill>
                  <a:schemeClr val="accent1">
                    <a:lumMod val="10000"/>
                  </a:schemeClr>
                </a:solidFill>
                <a:latin typeface="Times New Roman"/>
                <a:cs typeface="Times New Roman"/>
              </a:rPr>
              <a:t>in Matrix B </a:t>
            </a:r>
            <a:r>
              <a:rPr lang="en-US" sz="2400" dirty="0" smtClean="0">
                <a:solidFill>
                  <a:schemeClr val="accent1">
                    <a:lumMod val="10000"/>
                  </a:schemeClr>
                </a:solidFill>
                <a:latin typeface="Times New Roman"/>
                <a:cs typeface="Times New Roman"/>
                <a:sym typeface="Symbol"/>
              </a:rPr>
              <a:t></a:t>
            </a:r>
            <a:r>
              <a:rPr lang="en-US" sz="2400" dirty="0" smtClean="0">
                <a:solidFill>
                  <a:schemeClr val="accent1">
                    <a:lumMod val="10000"/>
                  </a:schemeClr>
                </a:solidFill>
                <a:latin typeface="Times New Roman"/>
                <a:cs typeface="Times New Roman"/>
              </a:rPr>
              <a:t> expected values</a:t>
            </a:r>
          </a:p>
          <a:p>
            <a:endParaRPr lang="en-US" sz="2400" dirty="0">
              <a:solidFill>
                <a:schemeClr val="accent1">
                  <a:lumMod val="10000"/>
                </a:schemeClr>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500"/>
                                        <p:tgtEl>
                                          <p:spTgt spid="3">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500"/>
                                        <p:tgtEl>
                                          <p:spTgt spid="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wipe(left)">
                                      <p:cBhvr>
                                        <p:cTn id="2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943600" cy="715962"/>
          </a:xfrm>
          <a:ln w="57150" cmpd="sng">
            <a:solidFill>
              <a:schemeClr val="tx1"/>
            </a:solidFill>
          </a:ln>
        </p:spPr>
        <p:txBody>
          <a:bodyPr anchor="ctr">
            <a:normAutofit/>
          </a:bodyPr>
          <a:lstStyle/>
          <a:p>
            <a:r>
              <a:rPr lang="en-US" sz="4000" b="1" dirty="0" smtClean="0">
                <a:latin typeface="Times New Roman"/>
                <a:cs typeface="Times New Roman"/>
              </a:rPr>
              <a:t>4. Find the Critical </a:t>
            </a:r>
            <a:r>
              <a:rPr lang="en-US" sz="4000" b="1" dirty="0">
                <a:latin typeface="Times New Roman"/>
                <a:cs typeface="Times New Roman"/>
              </a:rPr>
              <a:t>V</a:t>
            </a:r>
            <a:r>
              <a:rPr lang="en-US" sz="4000" b="1" dirty="0" smtClean="0">
                <a:latin typeface="Times New Roman"/>
                <a:cs typeface="Times New Roman"/>
              </a:rPr>
              <a:t>alue</a:t>
            </a:r>
            <a:endParaRPr lang="en-US" sz="4000" b="1" dirty="0">
              <a:latin typeface="Times New Roman"/>
              <a:cs typeface="Times New Roman"/>
            </a:endParaRPr>
          </a:p>
        </p:txBody>
      </p:sp>
      <p:sp>
        <p:nvSpPr>
          <p:cNvPr id="3" name="Content Placeholder 2"/>
          <p:cNvSpPr>
            <a:spLocks noGrp="1"/>
          </p:cNvSpPr>
          <p:nvPr>
            <p:ph idx="1"/>
          </p:nvPr>
        </p:nvSpPr>
        <p:spPr>
          <a:xfrm>
            <a:off x="990600" y="1541239"/>
            <a:ext cx="7848600" cy="4859561"/>
          </a:xfrm>
        </p:spPr>
        <p:txBody>
          <a:bodyPr/>
          <a:lstStyle/>
          <a:p>
            <a:pPr>
              <a:spcAft>
                <a:spcPts val="1200"/>
              </a:spcAft>
            </a:pPr>
            <a:r>
              <a:rPr lang="en-US" dirty="0" smtClean="0">
                <a:latin typeface="Times New Roman" pitchFamily="18" charset="0"/>
                <a:cs typeface="Times New Roman" pitchFamily="18" charset="0"/>
              </a:rPr>
              <a:t>Get this from the formula booklet.</a:t>
            </a:r>
          </a:p>
          <a:p>
            <a:pPr>
              <a:spcAft>
                <a:spcPts val="1200"/>
              </a:spcAft>
            </a:pPr>
            <a:r>
              <a:rPr lang="en-US" dirty="0" smtClean="0">
                <a:latin typeface="Times New Roman" pitchFamily="18" charset="0"/>
                <a:cs typeface="Times New Roman" pitchFamily="18" charset="0"/>
              </a:rPr>
              <a:t>Significance level (</a:t>
            </a:r>
            <a:r>
              <a:rPr lang="en-US" i="1" dirty="0" err="1" smtClean="0">
                <a:latin typeface="Times New Roman" pitchFamily="18" charset="0"/>
                <a:cs typeface="Times New Roman" pitchFamily="18" charset="0"/>
              </a:rPr>
              <a:t>p</a:t>
            </a:r>
            <a:r>
              <a:rPr lang="en-US" dirty="0" smtClean="0">
                <a:latin typeface="Times New Roman" pitchFamily="18" charset="0"/>
                <a:cs typeface="Times New Roman" pitchFamily="18" charset="0"/>
              </a:rPr>
              <a:t>) is always given in the problem.</a:t>
            </a:r>
          </a:p>
          <a:p>
            <a:pPr lvl="1">
              <a:spcAft>
                <a:spcPts val="1200"/>
              </a:spcAft>
              <a:buFont typeface="Wingdings" pitchFamily="2" charset="2"/>
              <a:buChar char="§"/>
            </a:pPr>
            <a:r>
              <a:rPr lang="en-US" dirty="0" smtClean="0">
                <a:latin typeface="Times New Roman" pitchFamily="18" charset="0"/>
                <a:cs typeface="Times New Roman" pitchFamily="18" charset="0"/>
              </a:rPr>
              <a:t>A 5% significance level = 95% confidence level</a:t>
            </a:r>
          </a:p>
          <a:p>
            <a:pPr>
              <a:spcAft>
                <a:spcPts val="1200"/>
              </a:spcAft>
            </a:pPr>
            <a:r>
              <a:rPr lang="en-US" dirty="0" smtClean="0">
                <a:latin typeface="Times New Roman" pitchFamily="18" charset="0"/>
                <a:cs typeface="Times New Roman" pitchFamily="18" charset="0"/>
              </a:rPr>
              <a:t>Degrees of freedom</a:t>
            </a:r>
            <a:r>
              <a:rPr lang="en-US" dirty="0" smtClean="0">
                <a:latin typeface="Times New Roman" pitchFamily="18" charset="0"/>
                <a:cs typeface="Times New Roman" pitchFamily="18" charset="0"/>
              </a:rPr>
              <a:t>:</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df</a:t>
            </a:r>
            <a:r>
              <a:rPr lang="en-US" sz="2800" i="1"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 (</a:t>
            </a:r>
            <a:r>
              <a:rPr lang="en-US" sz="2800" i="1" dirty="0" smtClean="0">
                <a:latin typeface="Times New Roman" pitchFamily="18" charset="0"/>
                <a:cs typeface="Times New Roman" pitchFamily="18" charset="0"/>
              </a:rPr>
              <a:t>c</a:t>
            </a:r>
            <a:r>
              <a:rPr lang="en-US" sz="2800" dirty="0" smtClean="0">
                <a:latin typeface="Times New Roman" pitchFamily="18" charset="0"/>
                <a:cs typeface="Times New Roman" pitchFamily="18" charset="0"/>
              </a:rPr>
              <a:t> - 1)(</a:t>
            </a:r>
            <a:r>
              <a:rPr lang="en-US" sz="2800" i="1" dirty="0" smtClean="0">
                <a:latin typeface="Times New Roman" pitchFamily="18" charset="0"/>
                <a:cs typeface="Times New Roman" pitchFamily="18" charset="0"/>
              </a:rPr>
              <a:t>r</a:t>
            </a:r>
            <a:r>
              <a:rPr lang="en-US" sz="2800" dirty="0" smtClean="0">
                <a:latin typeface="Times New Roman" pitchFamily="18" charset="0"/>
                <a:cs typeface="Times New Roman" pitchFamily="18" charset="0"/>
              </a:rPr>
              <a:t> – 1)</a:t>
            </a:r>
            <a:endParaRPr lang="en-US" dirty="0" smtClean="0">
              <a:latin typeface="Times New Roman" pitchFamily="18" charset="0"/>
              <a:cs typeface="Times New Roman" pitchFamily="18" charset="0"/>
            </a:endParaRPr>
          </a:p>
          <a:p>
            <a:pPr lvl="1">
              <a:spcAft>
                <a:spcPts val="1200"/>
              </a:spcAft>
              <a:buNone/>
            </a:pPr>
            <a:r>
              <a:rPr lang="en-US" sz="3200" dirty="0" smtClean="0">
                <a:latin typeface="Times New Roman" pitchFamily="18" charset="0"/>
                <a:cs typeface="Times New Roman" pitchFamily="18" charset="0"/>
              </a:rPr>
              <a:t>where </a:t>
            </a:r>
            <a:r>
              <a:rPr lang="en-US" sz="3200" i="1" dirty="0" smtClean="0">
                <a:latin typeface="Times New Roman" pitchFamily="18" charset="0"/>
                <a:cs typeface="Times New Roman" pitchFamily="18" charset="0"/>
              </a:rPr>
              <a:t>c = number of columns </a:t>
            </a:r>
            <a:r>
              <a:rPr lang="en-US" sz="3200" dirty="0" smtClean="0">
                <a:latin typeface="Times New Roman" pitchFamily="18" charset="0"/>
                <a:cs typeface="Times New Roman" pitchFamily="18" charset="0"/>
              </a:rPr>
              <a:t>in table</a:t>
            </a:r>
          </a:p>
          <a:p>
            <a:pPr lvl="1">
              <a:spcAft>
                <a:spcPts val="1200"/>
              </a:spcAft>
              <a:buNone/>
            </a:pPr>
            <a:r>
              <a:rPr lang="en-US" sz="3200" dirty="0" smtClean="0">
                <a:latin typeface="Times New Roman" pitchFamily="18" charset="0"/>
                <a:cs typeface="Times New Roman" pitchFamily="18" charset="0"/>
              </a:rPr>
              <a:t>and </a:t>
            </a:r>
            <a:r>
              <a:rPr lang="en-US" sz="3200" i="1" dirty="0" smtClean="0">
                <a:latin typeface="Times New Roman" pitchFamily="18" charset="0"/>
                <a:cs typeface="Times New Roman" pitchFamily="18" charset="0"/>
              </a:rPr>
              <a:t>r = number of rows </a:t>
            </a:r>
            <a:r>
              <a:rPr lang="en-US" sz="3200" dirty="0" smtClean="0">
                <a:latin typeface="Times New Roman" pitchFamily="18" charset="0"/>
                <a:cs typeface="Times New Roman" pitchFamily="18" charset="0"/>
              </a:rPr>
              <a:t>in table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left)">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wipe(left)">
                                      <p:cBhvr>
                                        <p:cTn id="3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p:cNvPicPr>
            <a:picLocks noChangeAspect="1" noChangeArrowheads="1"/>
          </p:cNvPicPr>
          <p:nvPr/>
        </p:nvPicPr>
        <p:blipFill>
          <a:blip r:embed="rId2" cstate="print"/>
          <a:srcRect/>
          <a:stretch>
            <a:fillRect/>
          </a:stretch>
        </p:blipFill>
        <p:spPr bwMode="auto">
          <a:xfrm>
            <a:off x="3505200" y="2295525"/>
            <a:ext cx="5438775" cy="2276475"/>
          </a:xfrm>
          <a:prstGeom prst="rect">
            <a:avLst/>
          </a:prstGeom>
          <a:noFill/>
          <a:ln w="57150" cmpd="sng">
            <a:solidFill>
              <a:schemeClr val="tx1"/>
            </a:solidFill>
            <a:miter lim="800000"/>
            <a:headEnd/>
            <a:tailEnd/>
          </a:ln>
          <a:effectLst/>
        </p:spPr>
      </p:pic>
      <p:sp>
        <p:nvSpPr>
          <p:cNvPr id="2" name="Title 1"/>
          <p:cNvSpPr>
            <a:spLocks noGrp="1"/>
          </p:cNvSpPr>
          <p:nvPr>
            <p:ph type="title"/>
          </p:nvPr>
        </p:nvSpPr>
        <p:spPr>
          <a:xfrm>
            <a:off x="1295400" y="427038"/>
            <a:ext cx="6553200" cy="715962"/>
          </a:xfrm>
          <a:ln w="57150" cmpd="sng">
            <a:solidFill>
              <a:schemeClr val="tx1"/>
            </a:solidFill>
          </a:ln>
        </p:spPr>
        <p:txBody>
          <a:bodyPr>
            <a:normAutofit/>
          </a:bodyPr>
          <a:lstStyle/>
          <a:p>
            <a:r>
              <a:rPr lang="en-US" sz="3800" b="1" dirty="0" smtClean="0">
                <a:latin typeface="Times New Roman"/>
                <a:cs typeface="Times New Roman"/>
              </a:rPr>
              <a:t>Gender vs. Regular Exercise</a:t>
            </a:r>
            <a:endParaRPr lang="en-US" sz="3800" b="1" dirty="0">
              <a:latin typeface="Times New Roman"/>
              <a:cs typeface="Times New Roman"/>
            </a:endParaRPr>
          </a:p>
        </p:txBody>
      </p:sp>
      <p:sp>
        <p:nvSpPr>
          <p:cNvPr id="3" name="Content Placeholder 2"/>
          <p:cNvSpPr>
            <a:spLocks noGrp="1"/>
          </p:cNvSpPr>
          <p:nvPr>
            <p:ph sz="half" idx="1"/>
          </p:nvPr>
        </p:nvSpPr>
        <p:spPr>
          <a:xfrm>
            <a:off x="0" y="1447800"/>
            <a:ext cx="3429000" cy="4900634"/>
          </a:xfrm>
        </p:spPr>
        <p:txBody>
          <a:bodyPr>
            <a:normAutofit lnSpcReduction="10000"/>
          </a:bodyPr>
          <a:lstStyle/>
          <a:p>
            <a:r>
              <a:rPr lang="en-US" dirty="0" smtClean="0">
                <a:latin typeface="Times New Roman"/>
                <a:cs typeface="Times New Roman"/>
              </a:rPr>
              <a:t>The variables may be </a:t>
            </a:r>
            <a:r>
              <a:rPr lang="en-US" b="1" u="sng" dirty="0" smtClean="0">
                <a:latin typeface="Times New Roman"/>
                <a:cs typeface="Times New Roman"/>
              </a:rPr>
              <a:t>dependent</a:t>
            </a:r>
            <a:r>
              <a:rPr lang="en-US" dirty="0" smtClean="0">
                <a:latin typeface="Times New Roman"/>
                <a:cs typeface="Times New Roman"/>
              </a:rPr>
              <a:t>:</a:t>
            </a:r>
          </a:p>
          <a:p>
            <a:pPr lvl="1"/>
            <a:r>
              <a:rPr lang="en-US" dirty="0" smtClean="0">
                <a:latin typeface="Times New Roman"/>
                <a:cs typeface="Times New Roman"/>
              </a:rPr>
              <a:t>Females may be more likely to exercise regularly than males.</a:t>
            </a:r>
          </a:p>
          <a:p>
            <a:r>
              <a:rPr lang="en-US" dirty="0" smtClean="0">
                <a:latin typeface="Times New Roman"/>
                <a:cs typeface="Times New Roman"/>
              </a:rPr>
              <a:t>The variables may be </a:t>
            </a:r>
            <a:r>
              <a:rPr lang="en-US" b="1" u="sng" dirty="0" smtClean="0">
                <a:latin typeface="Times New Roman"/>
                <a:cs typeface="Times New Roman"/>
              </a:rPr>
              <a:t>independent</a:t>
            </a:r>
            <a:r>
              <a:rPr lang="en-US" dirty="0" smtClean="0">
                <a:latin typeface="Times New Roman"/>
                <a:cs typeface="Times New Roman"/>
              </a:rPr>
              <a:t>:</a:t>
            </a:r>
          </a:p>
          <a:p>
            <a:pPr lvl="1"/>
            <a:r>
              <a:rPr lang="en-US" dirty="0" smtClean="0">
                <a:latin typeface="Times New Roman"/>
                <a:cs typeface="Times New Roman"/>
              </a:rPr>
              <a:t>Gender has no effect on whether they exercise regularly.</a:t>
            </a:r>
            <a:endParaRPr lang="en-US" dirty="0">
              <a:latin typeface="Times New Roman"/>
              <a:cs typeface="Times New Roman"/>
            </a:endParaRPr>
          </a:p>
        </p:txBody>
      </p:sp>
      <p:sp>
        <p:nvSpPr>
          <p:cNvPr id="5" name="TextBox 4"/>
          <p:cNvSpPr txBox="1"/>
          <p:nvPr/>
        </p:nvSpPr>
        <p:spPr>
          <a:xfrm>
            <a:off x="4114800" y="4754940"/>
            <a:ext cx="4643438" cy="1569660"/>
          </a:xfrm>
          <a:prstGeom prst="rect">
            <a:avLst/>
          </a:prstGeom>
          <a:noFill/>
        </p:spPr>
        <p:txBody>
          <a:bodyPr wrap="square" rtlCol="0">
            <a:spAutoFit/>
          </a:bodyPr>
          <a:lstStyle/>
          <a:p>
            <a:pPr algn="ctr"/>
            <a:r>
              <a:rPr lang="en-US" sz="2400" dirty="0" smtClean="0">
                <a:solidFill>
                  <a:schemeClr val="accent1">
                    <a:lumMod val="25000"/>
                  </a:schemeClr>
                </a:solidFill>
                <a:latin typeface="Times New Roman"/>
                <a:cs typeface="Times New Roman"/>
              </a:rPr>
              <a:t>A </a:t>
            </a:r>
            <a:r>
              <a:rPr lang="en-US" sz="2400" b="1" u="sng" dirty="0" smtClean="0">
                <a:solidFill>
                  <a:schemeClr val="accent1">
                    <a:lumMod val="25000"/>
                  </a:schemeClr>
                </a:solidFill>
                <a:latin typeface="Times New Roman"/>
                <a:cs typeface="Times New Roman"/>
              </a:rPr>
              <a:t>chi-squared test </a:t>
            </a:r>
            <a:r>
              <a:rPr lang="en-US" sz="2400" dirty="0" smtClean="0">
                <a:solidFill>
                  <a:schemeClr val="accent1">
                    <a:lumMod val="25000"/>
                  </a:schemeClr>
                </a:solidFill>
                <a:latin typeface="Times New Roman"/>
                <a:cs typeface="Times New Roman"/>
              </a:rPr>
              <a:t>is used to determine whether two variables from the same sample are independent.</a:t>
            </a:r>
            <a:endParaRPr lang="en-US" sz="2400" dirty="0">
              <a:solidFill>
                <a:schemeClr val="accent1">
                  <a:lumMod val="25000"/>
                </a:schemeClr>
              </a:solidFill>
              <a:latin typeface="Times New Roman"/>
              <a:cs typeface="Times New Roman"/>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wipe(left)">
                                      <p:cBhvr>
                                        <p:cTn id="2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943600" cy="715962"/>
          </a:xfrm>
          <a:ln w="57150" cmpd="sng">
            <a:solidFill>
              <a:schemeClr val="tx1"/>
            </a:solidFill>
          </a:ln>
        </p:spPr>
        <p:txBody>
          <a:bodyPr anchor="ctr">
            <a:normAutofit/>
          </a:bodyPr>
          <a:lstStyle/>
          <a:p>
            <a:r>
              <a:rPr lang="en-US" sz="4000" b="1" dirty="0" smtClean="0">
                <a:latin typeface="Times New Roman"/>
                <a:cs typeface="Times New Roman"/>
              </a:rPr>
              <a:t>4. Find the Critical </a:t>
            </a:r>
            <a:r>
              <a:rPr lang="en-US" sz="4000" b="1" dirty="0">
                <a:latin typeface="Times New Roman"/>
                <a:cs typeface="Times New Roman"/>
              </a:rPr>
              <a:t>V</a:t>
            </a:r>
            <a:r>
              <a:rPr lang="en-US" sz="4000" b="1" dirty="0" smtClean="0">
                <a:latin typeface="Times New Roman"/>
                <a:cs typeface="Times New Roman"/>
              </a:rPr>
              <a:t>alue</a:t>
            </a:r>
            <a:endParaRPr lang="en-US" sz="4000" b="1" dirty="0">
              <a:latin typeface="Times New Roman"/>
              <a:cs typeface="Times New Roman"/>
            </a:endParaRPr>
          </a:p>
        </p:txBody>
      </p:sp>
      <p:pic>
        <p:nvPicPr>
          <p:cNvPr id="48130" name="Picture 2"/>
          <p:cNvPicPr>
            <a:picLocks noChangeAspect="1" noChangeArrowheads="1"/>
          </p:cNvPicPr>
          <p:nvPr/>
        </p:nvPicPr>
        <p:blipFill>
          <a:blip r:embed="rId2"/>
          <a:srcRect/>
          <a:stretch>
            <a:fillRect/>
          </a:stretch>
        </p:blipFill>
        <p:spPr bwMode="auto">
          <a:xfrm>
            <a:off x="1371600" y="1295400"/>
            <a:ext cx="5314950" cy="5314950"/>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350838"/>
            <a:ext cx="6172200" cy="792162"/>
          </a:xfrm>
          <a:ln w="57150" cmpd="sng">
            <a:solidFill>
              <a:schemeClr val="tx1"/>
            </a:solidFill>
          </a:ln>
        </p:spPr>
        <p:txBody>
          <a:bodyPr>
            <a:normAutofit/>
          </a:bodyPr>
          <a:lstStyle/>
          <a:p>
            <a:r>
              <a:rPr lang="en-US" sz="4000" b="1" dirty="0" smtClean="0">
                <a:latin typeface="Times New Roman"/>
                <a:cs typeface="Times New Roman"/>
              </a:rPr>
              <a:t>5. Accept Null </a:t>
            </a:r>
            <a:r>
              <a:rPr lang="en-US" sz="4000" b="1" dirty="0">
                <a:latin typeface="Times New Roman"/>
                <a:cs typeface="Times New Roman"/>
              </a:rPr>
              <a:t>H</a:t>
            </a:r>
            <a:r>
              <a:rPr lang="en-US" sz="4000" b="1" dirty="0" smtClean="0">
                <a:latin typeface="Times New Roman"/>
                <a:cs typeface="Times New Roman"/>
              </a:rPr>
              <a:t>ypothesis?</a:t>
            </a:r>
            <a:endParaRPr lang="en-US" sz="4000" b="1" dirty="0">
              <a:latin typeface="Times New Roman"/>
              <a:cs typeface="Times New Roman"/>
            </a:endParaRPr>
          </a:p>
        </p:txBody>
      </p:sp>
      <p:sp>
        <p:nvSpPr>
          <p:cNvPr id="7" name="TextBox 6"/>
          <p:cNvSpPr txBox="1"/>
          <p:nvPr/>
        </p:nvSpPr>
        <p:spPr>
          <a:xfrm>
            <a:off x="2209800" y="1630740"/>
            <a:ext cx="4953600" cy="1569660"/>
          </a:xfrm>
          <a:prstGeom prst="rect">
            <a:avLst/>
          </a:prstGeom>
          <a:noFill/>
          <a:ln w="57150" cmpd="sng">
            <a:solidFill>
              <a:schemeClr val="tx1"/>
            </a:solidFill>
          </a:ln>
        </p:spPr>
        <p:txBody>
          <a:bodyPr wrap="none" rtlCol="0">
            <a:spAutoFit/>
          </a:bodyPr>
          <a:lstStyle/>
          <a:p>
            <a:pPr algn="ctr"/>
            <a:r>
              <a:rPr lang="en-US" sz="3200" dirty="0" smtClean="0">
                <a:latin typeface="Times New Roman"/>
                <a:cs typeface="Times New Roman"/>
              </a:rPr>
              <a:t>If </a:t>
            </a:r>
            <a:r>
              <a:rPr lang="en-US" sz="3200" b="1" i="1" dirty="0" smtClean="0">
                <a:latin typeface="Times New Roman"/>
                <a:cs typeface="Times New Roman"/>
              </a:rPr>
              <a:t>X</a:t>
            </a:r>
            <a:r>
              <a:rPr lang="en-US" sz="3200" b="1" baseline="30000" dirty="0" smtClean="0">
                <a:latin typeface="Times New Roman"/>
                <a:cs typeface="Times New Roman"/>
              </a:rPr>
              <a:t>2</a:t>
            </a:r>
            <a:r>
              <a:rPr lang="en-US" sz="3200" b="1" baseline="-25000" dirty="0" smtClean="0">
                <a:latin typeface="Times New Roman"/>
                <a:cs typeface="Times New Roman"/>
              </a:rPr>
              <a:t>calc</a:t>
            </a:r>
            <a:r>
              <a:rPr lang="en-US" sz="3200" b="1" dirty="0" smtClean="0">
                <a:latin typeface="Times New Roman"/>
                <a:cs typeface="Times New Roman"/>
              </a:rPr>
              <a:t>&lt; Critical Value</a:t>
            </a:r>
          </a:p>
          <a:p>
            <a:pPr algn="ctr"/>
            <a:endParaRPr lang="en-US" sz="3200" dirty="0" smtClean="0">
              <a:latin typeface="Times New Roman"/>
              <a:cs typeface="Times New Roman"/>
            </a:endParaRPr>
          </a:p>
          <a:p>
            <a:pPr algn="ctr"/>
            <a:r>
              <a:rPr lang="en-US" sz="3200" u="sng" dirty="0" smtClean="0">
                <a:latin typeface="Times New Roman"/>
                <a:cs typeface="Times New Roman"/>
              </a:rPr>
              <a:t>ACCEPT</a:t>
            </a:r>
            <a:r>
              <a:rPr lang="en-US" sz="3200" dirty="0" smtClean="0">
                <a:latin typeface="Times New Roman"/>
                <a:cs typeface="Times New Roman"/>
              </a:rPr>
              <a:t> the null hypothesis</a:t>
            </a:r>
          </a:p>
          <a:p>
            <a:endParaRPr lang="en-US" sz="3200" dirty="0"/>
          </a:p>
        </p:txBody>
      </p:sp>
      <p:sp>
        <p:nvSpPr>
          <p:cNvPr id="9" name="TextBox 8"/>
          <p:cNvSpPr txBox="1"/>
          <p:nvPr/>
        </p:nvSpPr>
        <p:spPr>
          <a:xfrm>
            <a:off x="2286000" y="3688140"/>
            <a:ext cx="4839386" cy="1569660"/>
          </a:xfrm>
          <a:prstGeom prst="rect">
            <a:avLst/>
          </a:prstGeom>
          <a:noFill/>
          <a:ln w="57150" cmpd="sng">
            <a:solidFill>
              <a:schemeClr val="tx1"/>
            </a:solidFill>
          </a:ln>
        </p:spPr>
        <p:txBody>
          <a:bodyPr wrap="none" rtlCol="0">
            <a:spAutoFit/>
          </a:bodyPr>
          <a:lstStyle/>
          <a:p>
            <a:pPr algn="ctr"/>
            <a:r>
              <a:rPr lang="en-US" sz="3200" dirty="0" smtClean="0">
                <a:latin typeface="Times New Roman"/>
                <a:cs typeface="Times New Roman"/>
              </a:rPr>
              <a:t>If </a:t>
            </a:r>
            <a:r>
              <a:rPr lang="en-US" sz="3200" b="1" i="1" dirty="0" smtClean="0">
                <a:latin typeface="Times New Roman"/>
                <a:cs typeface="Times New Roman"/>
              </a:rPr>
              <a:t>X</a:t>
            </a:r>
            <a:r>
              <a:rPr lang="en-US" sz="3200" b="1" baseline="30000" dirty="0" smtClean="0">
                <a:latin typeface="Times New Roman"/>
                <a:cs typeface="Times New Roman"/>
              </a:rPr>
              <a:t>2</a:t>
            </a:r>
            <a:r>
              <a:rPr lang="en-US" sz="3200" b="1" baseline="-25000" dirty="0" smtClean="0">
                <a:latin typeface="Times New Roman"/>
                <a:cs typeface="Times New Roman"/>
              </a:rPr>
              <a:t>calc</a:t>
            </a:r>
            <a:r>
              <a:rPr lang="en-US" sz="3200" b="1" dirty="0" smtClean="0">
                <a:latin typeface="Times New Roman"/>
                <a:cs typeface="Times New Roman"/>
              </a:rPr>
              <a:t>&gt; Critical Value</a:t>
            </a:r>
          </a:p>
          <a:p>
            <a:pPr algn="ctr"/>
            <a:endParaRPr lang="en-US" sz="3200" b="1" dirty="0" smtClean="0">
              <a:latin typeface="Times New Roman"/>
              <a:cs typeface="Times New Roman"/>
            </a:endParaRPr>
          </a:p>
          <a:p>
            <a:pPr algn="ctr"/>
            <a:r>
              <a:rPr lang="en-US" sz="3200" u="sng" dirty="0" smtClean="0">
                <a:latin typeface="Times New Roman"/>
                <a:cs typeface="Times New Roman"/>
              </a:rPr>
              <a:t>REJECT</a:t>
            </a:r>
            <a:r>
              <a:rPr lang="en-US" sz="3200" dirty="0" smtClean="0">
                <a:latin typeface="Times New Roman"/>
                <a:cs typeface="Times New Roman"/>
              </a:rPr>
              <a:t> the null hypothesis</a:t>
            </a:r>
          </a:p>
          <a:p>
            <a:endParaRPr lang="en-US" sz="3200" dirty="0"/>
          </a:p>
        </p:txBody>
      </p:sp>
      <p:sp>
        <p:nvSpPr>
          <p:cNvPr id="3" name="TextBox 2"/>
          <p:cNvSpPr txBox="1"/>
          <p:nvPr/>
        </p:nvSpPr>
        <p:spPr>
          <a:xfrm>
            <a:off x="1600200" y="5801380"/>
            <a:ext cx="6400800" cy="523220"/>
          </a:xfrm>
          <a:prstGeom prst="rect">
            <a:avLst/>
          </a:prstGeom>
          <a:noFill/>
        </p:spPr>
        <p:txBody>
          <a:bodyPr wrap="square" rtlCol="0">
            <a:spAutoFit/>
          </a:bodyPr>
          <a:lstStyle/>
          <a:p>
            <a:r>
              <a:rPr lang="en-US" sz="2800" dirty="0" smtClean="0">
                <a:solidFill>
                  <a:srgbClr val="FF0000"/>
                </a:solidFill>
                <a:latin typeface="Times New Roman"/>
                <a:cs typeface="Times New Roman"/>
              </a:rPr>
              <a:t>Can this be determined from the </a:t>
            </a:r>
            <a:r>
              <a:rPr lang="en-US" sz="2800" i="1" dirty="0" err="1" smtClean="0">
                <a:solidFill>
                  <a:srgbClr val="FF0000"/>
                </a:solidFill>
                <a:latin typeface="Times New Roman"/>
                <a:cs typeface="Times New Roman"/>
              </a:rPr>
              <a:t>p</a:t>
            </a:r>
            <a:r>
              <a:rPr lang="en-US" sz="2800" dirty="0" smtClean="0">
                <a:solidFill>
                  <a:srgbClr val="FF0000"/>
                </a:solidFill>
                <a:latin typeface="Times New Roman"/>
                <a:cs typeface="Times New Roman"/>
              </a:rPr>
              <a:t>-value</a:t>
            </a:r>
            <a:r>
              <a:rPr lang="en-US" sz="2800" dirty="0">
                <a:solidFill>
                  <a:srgbClr val="FF0000"/>
                </a:solidFill>
                <a:latin typeface="Times New Roman"/>
                <a:cs typeface="Times New Roman"/>
              </a:rPr>
              <a:t>?</a:t>
            </a:r>
            <a:endParaRPr lang="en-US" sz="2800" dirty="0" smtClean="0">
              <a:solidFill>
                <a:srgbClr val="FF0000"/>
              </a:solidFill>
              <a:latin typeface="Times New Roman"/>
              <a:cs typeface="Times New Roman"/>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noChangeAspect="1"/>
          </p:cNvGraphicFramePr>
          <p:nvPr>
            <p:ph idx="1"/>
          </p:nvPr>
        </p:nvGraphicFramePr>
        <p:xfrm>
          <a:off x="2286000" y="304800"/>
          <a:ext cx="4714875" cy="1585912"/>
        </p:xfrm>
        <a:graphic>
          <a:graphicData uri="http://schemas.openxmlformats.org/presentationml/2006/ole">
            <p:oleObj spid="_x0000_s26626" name="Equation" r:id="rId3" imgW="1435100" imgH="482600" progId="Equation.3">
              <p:embed/>
            </p:oleObj>
          </a:graphicData>
        </a:graphic>
      </p:graphicFrame>
      <p:sp>
        <p:nvSpPr>
          <p:cNvPr id="5" name="Rectangle 3"/>
          <p:cNvSpPr txBox="1">
            <a:spLocks noChangeArrowheads="1"/>
          </p:cNvSpPr>
          <p:nvPr/>
        </p:nvSpPr>
        <p:spPr bwMode="auto">
          <a:xfrm>
            <a:off x="1733550" y="2362200"/>
            <a:ext cx="672465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552450" marR="0" lvl="0" indent="-552450" algn="l" defTabSz="914400" rtl="0" eaLnBrk="1" fontAlgn="base" latinLnBrk="0" hangingPunct="1">
              <a:lnSpc>
                <a:spcPct val="100000"/>
              </a:lnSpc>
              <a:spcBef>
                <a:spcPct val="20000"/>
              </a:spcBef>
              <a:spcAft>
                <a:spcPct val="0"/>
              </a:spcAft>
              <a:buClr>
                <a:schemeClr val="tx2"/>
              </a:buClr>
              <a:buSzTx/>
              <a:buFont typeface="Wingdings" pitchFamily="2" charset="2"/>
              <a:buNone/>
              <a:tabLst/>
              <a:defRPr/>
            </a:pPr>
            <a:r>
              <a:rPr kumimoji="0" lang="en-US" sz="2800" b="0" i="0" u="none" strike="noStrike" kern="0" cap="none" spc="0" normalizeH="0" baseline="0" noProof="0" dirty="0" smtClean="0">
                <a:ln>
                  <a:noFill/>
                </a:ln>
                <a:solidFill>
                  <a:schemeClr val="tx1"/>
                </a:solidFill>
                <a:effectLst/>
                <a:uLnTx/>
                <a:uFillTx/>
                <a:latin typeface="Times New Roman"/>
                <a:ea typeface="+mn-ea"/>
                <a:cs typeface="Times New Roman"/>
              </a:rPr>
              <a:t>On the calculator:</a:t>
            </a:r>
          </a:p>
          <a:p>
            <a:pPr marL="552450" marR="0" lvl="0" indent="-552450" algn="l" defTabSz="914400" rtl="0" eaLnBrk="1" fontAlgn="base" latinLnBrk="0" hangingPunct="1">
              <a:lnSpc>
                <a:spcPct val="100000"/>
              </a:lnSpc>
              <a:spcBef>
                <a:spcPct val="20000"/>
              </a:spcBef>
              <a:spcAft>
                <a:spcPct val="0"/>
              </a:spcAft>
              <a:buClr>
                <a:schemeClr val="tx2"/>
              </a:buClr>
              <a:buSzTx/>
              <a:buFont typeface="Wingdings" pitchFamily="2" charset="2"/>
              <a:buNone/>
              <a:tabLst/>
              <a:defRPr/>
            </a:pPr>
            <a:r>
              <a:rPr kumimoji="0" lang="en-US" sz="2800" b="0" i="0" u="none" strike="noStrike" kern="0" cap="none" spc="0" normalizeH="0" baseline="0" noProof="0" dirty="0" smtClean="0">
                <a:ln>
                  <a:noFill/>
                </a:ln>
                <a:solidFill>
                  <a:schemeClr val="tx1"/>
                </a:solidFill>
                <a:effectLst/>
                <a:uLnTx/>
                <a:uFillTx/>
                <a:latin typeface="Times New Roman"/>
                <a:ea typeface="+mn-ea"/>
                <a:cs typeface="Times New Roman"/>
              </a:rPr>
              <a:t>Put your contingency table in matrix A</a:t>
            </a:r>
          </a:p>
          <a:p>
            <a:pPr marL="933450" marR="0" lvl="1" indent="-476250" algn="l" defTabSz="914400" rtl="0" eaLnBrk="1" fontAlgn="base" latinLnBrk="0" hangingPunct="1">
              <a:lnSpc>
                <a:spcPct val="100000"/>
              </a:lnSpc>
              <a:spcBef>
                <a:spcPct val="20000"/>
              </a:spcBef>
              <a:spcAft>
                <a:spcPct val="0"/>
              </a:spcAft>
              <a:buClr>
                <a:schemeClr val="accent2"/>
              </a:buClr>
              <a:buSzTx/>
              <a:buFont typeface="Wingdings" pitchFamily="2" charset="2"/>
              <a:buChar char="§"/>
              <a:tabLst/>
              <a:defRPr/>
            </a:pPr>
            <a:r>
              <a:rPr kumimoji="0" lang="en-US" sz="2400" b="0" i="0" u="none" strike="noStrike" kern="0" cap="none" spc="0" normalizeH="0" baseline="0" noProof="0" dirty="0" smtClean="0">
                <a:ln>
                  <a:noFill/>
                </a:ln>
                <a:solidFill>
                  <a:schemeClr val="tx1"/>
                </a:solidFill>
                <a:effectLst/>
                <a:uLnTx/>
                <a:uFillTx/>
                <a:latin typeface="Times New Roman"/>
                <a:cs typeface="Times New Roman"/>
              </a:rPr>
              <a:t>STAT</a:t>
            </a:r>
          </a:p>
          <a:p>
            <a:pPr marL="1333500" marR="0" lvl="2" indent="-419100" algn="l" defTabSz="914400" rtl="0" eaLnBrk="1" fontAlgn="base" latinLnBrk="0" hangingPunct="1">
              <a:lnSpc>
                <a:spcPct val="100000"/>
              </a:lnSpc>
              <a:spcBef>
                <a:spcPct val="20000"/>
              </a:spcBef>
              <a:spcAft>
                <a:spcPct val="0"/>
              </a:spcAft>
              <a:buClr>
                <a:schemeClr val="tx2"/>
              </a:buClr>
              <a:buSzTx/>
              <a:buFont typeface="Wingdings" pitchFamily="2" charset="2"/>
              <a:buChar char="§"/>
              <a:tabLst/>
              <a:defRPr/>
            </a:pPr>
            <a:r>
              <a:rPr kumimoji="0" lang="en-US" sz="2400" b="0" i="0" u="none" strike="noStrike" kern="0" cap="none" spc="0" normalizeH="0" baseline="0" noProof="0" dirty="0" smtClean="0">
                <a:ln>
                  <a:noFill/>
                </a:ln>
                <a:solidFill>
                  <a:schemeClr val="tx1"/>
                </a:solidFill>
                <a:effectLst/>
                <a:uLnTx/>
                <a:uFillTx/>
                <a:latin typeface="Times New Roman"/>
                <a:cs typeface="Times New Roman"/>
              </a:rPr>
              <a:t>TESTS</a:t>
            </a:r>
          </a:p>
          <a:p>
            <a:pPr marL="1733550" marR="0" lvl="3" indent="-361950" algn="l" defTabSz="914400" rtl="0" eaLnBrk="1" fontAlgn="base" latinLnBrk="0" hangingPunct="1">
              <a:lnSpc>
                <a:spcPct val="100000"/>
              </a:lnSpc>
              <a:spcBef>
                <a:spcPct val="20000"/>
              </a:spcBef>
              <a:spcAft>
                <a:spcPct val="0"/>
              </a:spcAft>
              <a:buClr>
                <a:schemeClr val="accent2"/>
              </a:buClr>
              <a:buSzTx/>
              <a:buFont typeface="Wingdings" pitchFamily="2" charset="2"/>
              <a:buChar char="§"/>
              <a:tabLst/>
              <a:defRPr/>
            </a:pPr>
            <a:r>
              <a:rPr kumimoji="0" lang="en-US" sz="2400" b="0" i="0" u="none" strike="noStrike" kern="0" cap="none" spc="0" normalizeH="0" baseline="0" noProof="0" dirty="0" smtClean="0">
                <a:ln>
                  <a:noFill/>
                </a:ln>
                <a:solidFill>
                  <a:schemeClr val="tx1"/>
                </a:solidFill>
                <a:effectLst/>
                <a:uLnTx/>
                <a:uFillTx/>
                <a:latin typeface="Times New Roman"/>
                <a:cs typeface="Times New Roman"/>
              </a:rPr>
              <a:t>C: </a:t>
            </a:r>
            <a:r>
              <a:rPr kumimoji="0" lang="el-GR" sz="2400" b="0" i="0" u="none" strike="noStrike" kern="0" cap="none" spc="0" normalizeH="0" baseline="0" noProof="0" dirty="0" smtClean="0">
                <a:ln>
                  <a:noFill/>
                </a:ln>
                <a:solidFill>
                  <a:schemeClr val="tx1"/>
                </a:solidFill>
                <a:effectLst/>
                <a:uLnTx/>
                <a:uFillTx/>
                <a:latin typeface="Times New Roman"/>
                <a:cs typeface="Times New Roman"/>
              </a:rPr>
              <a:t>χ</a:t>
            </a:r>
            <a:r>
              <a:rPr kumimoji="0" lang="en-US" sz="2400" b="0" i="0" u="none" strike="noStrike" kern="0" cap="none" spc="0" normalizeH="0" baseline="30000" noProof="0" dirty="0" smtClean="0">
                <a:ln>
                  <a:noFill/>
                </a:ln>
                <a:solidFill>
                  <a:schemeClr val="tx1"/>
                </a:solidFill>
                <a:effectLst/>
                <a:uLnTx/>
                <a:uFillTx/>
                <a:latin typeface="Times New Roman"/>
                <a:cs typeface="Times New Roman"/>
              </a:rPr>
              <a:t>2</a:t>
            </a:r>
            <a:r>
              <a:rPr kumimoji="0" lang="en-US" sz="2400" b="0" i="0" u="none" strike="noStrike" kern="0" cap="none" spc="0" normalizeH="0" baseline="0" noProof="0" dirty="0" smtClean="0">
                <a:ln>
                  <a:noFill/>
                </a:ln>
                <a:solidFill>
                  <a:schemeClr val="tx1"/>
                </a:solidFill>
                <a:effectLst/>
                <a:uLnTx/>
                <a:uFillTx/>
                <a:latin typeface="Times New Roman"/>
                <a:cs typeface="Times New Roman"/>
              </a:rPr>
              <a:t> Test </a:t>
            </a:r>
          </a:p>
          <a:p>
            <a:pPr marL="1733550" marR="0" lvl="3" indent="-361950" algn="l" defTabSz="914400" rtl="0" eaLnBrk="1" fontAlgn="base" latinLnBrk="0" hangingPunct="1">
              <a:lnSpc>
                <a:spcPct val="100000"/>
              </a:lnSpc>
              <a:spcBef>
                <a:spcPct val="20000"/>
              </a:spcBef>
              <a:spcAft>
                <a:spcPct val="0"/>
              </a:spcAft>
              <a:buClr>
                <a:schemeClr val="accent2"/>
              </a:buClr>
              <a:buSzTx/>
              <a:buFont typeface="Wingdings" pitchFamily="2" charset="2"/>
              <a:buChar char="§"/>
              <a:tabLst/>
              <a:defRPr/>
            </a:pPr>
            <a:endParaRPr kumimoji="0" lang="en-US" sz="2400" b="0" i="0" u="none" strike="noStrike" kern="0" cap="none" spc="0" normalizeH="0" baseline="0" noProof="0" dirty="0" smtClean="0">
              <a:ln>
                <a:noFill/>
              </a:ln>
              <a:solidFill>
                <a:schemeClr val="tx1"/>
              </a:solidFill>
              <a:effectLst/>
              <a:uLnTx/>
              <a:uFillTx/>
              <a:latin typeface="Times New Roman"/>
              <a:cs typeface="Times New Roman"/>
            </a:endParaRPr>
          </a:p>
          <a:p>
            <a:pPr marL="1733550" marR="0" lvl="3" indent="-361950" algn="l" defTabSz="914400" rtl="0" eaLnBrk="1" fontAlgn="base" latinLnBrk="0" hangingPunct="1">
              <a:lnSpc>
                <a:spcPct val="100000"/>
              </a:lnSpc>
              <a:spcBef>
                <a:spcPct val="20000"/>
              </a:spcBef>
              <a:spcAft>
                <a:spcPct val="0"/>
              </a:spcAft>
              <a:buClr>
                <a:schemeClr val="accent2"/>
              </a:buClr>
              <a:buSzTx/>
              <a:buFont typeface="Wingdings" pitchFamily="2" charset="2"/>
              <a:buChar char="§"/>
              <a:tabLst/>
              <a:defRPr/>
            </a:pPr>
            <a:r>
              <a:rPr kumimoji="0" lang="en-US" sz="2400" b="0" i="0" u="none" strike="noStrike" kern="0" cap="none" spc="0" normalizeH="0" baseline="0" noProof="0" dirty="0" smtClean="0">
                <a:ln>
                  <a:noFill/>
                </a:ln>
                <a:solidFill>
                  <a:schemeClr val="tx1"/>
                </a:solidFill>
                <a:effectLst/>
                <a:uLnTx/>
                <a:uFillTx/>
                <a:latin typeface="Times New Roman"/>
                <a:cs typeface="Times New Roman"/>
              </a:rPr>
              <a:t>Observed: [A]</a:t>
            </a:r>
          </a:p>
          <a:p>
            <a:pPr marL="1733550" marR="0" lvl="3" indent="-361950" algn="l" defTabSz="914400" rtl="0" eaLnBrk="1" fontAlgn="base" latinLnBrk="0" hangingPunct="1">
              <a:lnSpc>
                <a:spcPct val="100000"/>
              </a:lnSpc>
              <a:spcBef>
                <a:spcPct val="20000"/>
              </a:spcBef>
              <a:spcAft>
                <a:spcPct val="0"/>
              </a:spcAft>
              <a:buClr>
                <a:schemeClr val="accent2"/>
              </a:buClr>
              <a:buSzTx/>
              <a:buFont typeface="Wingdings" pitchFamily="2" charset="2"/>
              <a:buChar char="§"/>
              <a:tabLst/>
              <a:defRPr/>
            </a:pPr>
            <a:r>
              <a:rPr kumimoji="0" lang="en-US" sz="2400" b="0" i="0" u="none" strike="noStrike" kern="0" cap="none" spc="0" normalizeH="0" baseline="0" noProof="0" dirty="0" smtClean="0">
                <a:ln>
                  <a:noFill/>
                </a:ln>
                <a:solidFill>
                  <a:schemeClr val="tx1"/>
                </a:solidFill>
                <a:effectLst/>
                <a:uLnTx/>
                <a:uFillTx/>
                <a:latin typeface="Times New Roman"/>
                <a:cs typeface="Times New Roman"/>
              </a:rPr>
              <a:t>Expected: [B] </a:t>
            </a:r>
            <a:r>
              <a:rPr kumimoji="0" lang="en-US" sz="1600" b="0" i="0" u="none" strike="noStrike" kern="0" cap="none" spc="0" normalizeH="0" baseline="0" noProof="0" dirty="0" smtClean="0">
                <a:ln>
                  <a:noFill/>
                </a:ln>
                <a:solidFill>
                  <a:schemeClr val="tx1"/>
                </a:solidFill>
                <a:effectLst/>
                <a:uLnTx/>
                <a:uFillTx/>
                <a:latin typeface="Times New Roman"/>
                <a:cs typeface="Times New Roman"/>
              </a:rPr>
              <a:t>(this is where you want to go)</a:t>
            </a:r>
          </a:p>
          <a:p>
            <a:pPr marL="1733550" marR="0" lvl="3" indent="-361950" algn="l" defTabSz="914400" rtl="0" eaLnBrk="1" fontAlgn="base" latinLnBrk="0" hangingPunct="1">
              <a:lnSpc>
                <a:spcPct val="100000"/>
              </a:lnSpc>
              <a:spcBef>
                <a:spcPct val="20000"/>
              </a:spcBef>
              <a:spcAft>
                <a:spcPct val="0"/>
              </a:spcAft>
              <a:buClr>
                <a:schemeClr val="accent2"/>
              </a:buClr>
              <a:buSzTx/>
              <a:buFont typeface="Wingdings" pitchFamily="2" charset="2"/>
              <a:buChar char="§"/>
              <a:tabLst/>
              <a:defRPr/>
            </a:pPr>
            <a:r>
              <a:rPr kumimoji="0" lang="en-US" sz="2400" b="0" i="0" u="none" strike="noStrike" kern="0" cap="none" spc="0" normalizeH="0" baseline="0" noProof="0" dirty="0" smtClean="0">
                <a:ln>
                  <a:noFill/>
                </a:ln>
                <a:solidFill>
                  <a:schemeClr val="tx1"/>
                </a:solidFill>
                <a:effectLst/>
                <a:uLnTx/>
                <a:uFillTx/>
                <a:latin typeface="Times New Roman"/>
                <a:cs typeface="Times New Roman"/>
              </a:rPr>
              <a:t>Calculate</a:t>
            </a:r>
            <a:endParaRPr kumimoji="0" lang="el-GR" sz="2400" b="0" i="0" u="none" strike="noStrike" kern="0" cap="none" spc="0" normalizeH="0" baseline="0" noProof="0" dirty="0">
              <a:ln>
                <a:noFill/>
              </a:ln>
              <a:solidFill>
                <a:schemeClr val="tx1"/>
              </a:solidFill>
              <a:effectLst/>
              <a:uLnTx/>
              <a:uFillTx/>
              <a:latin typeface="Times New Roman"/>
              <a:cs typeface="Times New Roman"/>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left)">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left)">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left)">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left)">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5">
                                            <p:txEl>
                                              <p:pRg st="6" end="6"/>
                                            </p:txEl>
                                          </p:spTgt>
                                        </p:tgtEl>
                                        <p:attrNameLst>
                                          <p:attrName>style.visibility</p:attrName>
                                        </p:attrNameLst>
                                      </p:cBhvr>
                                      <p:to>
                                        <p:strVal val="visible"/>
                                      </p:to>
                                    </p:set>
                                    <p:animEffect transition="in" filter="wipe(left)">
                                      <p:cBhvr>
                                        <p:cTn id="32" dur="500"/>
                                        <p:tgtEl>
                                          <p:spTgt spid="5">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5">
                                            <p:txEl>
                                              <p:pRg st="7" end="7"/>
                                            </p:txEl>
                                          </p:spTgt>
                                        </p:tgtEl>
                                        <p:attrNameLst>
                                          <p:attrName>style.visibility</p:attrName>
                                        </p:attrNameLst>
                                      </p:cBhvr>
                                      <p:to>
                                        <p:strVal val="visible"/>
                                      </p:to>
                                    </p:set>
                                    <p:animEffect transition="in" filter="wipe(left)">
                                      <p:cBhvr>
                                        <p:cTn id="37" dur="500"/>
                                        <p:tgtEl>
                                          <p:spTgt spid="5">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5">
                                            <p:txEl>
                                              <p:pRg st="8" end="8"/>
                                            </p:txEl>
                                          </p:spTgt>
                                        </p:tgtEl>
                                        <p:attrNameLst>
                                          <p:attrName>style.visibility</p:attrName>
                                        </p:attrNameLst>
                                      </p:cBhvr>
                                      <p:to>
                                        <p:strVal val="visible"/>
                                      </p:to>
                                    </p:set>
                                    <p:animEffect transition="in" filter="wipe(left)">
                                      <p:cBhvr>
                                        <p:cTn id="42"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p:cNvPicPr>
            <a:picLocks noChangeAspect="1" noChangeArrowheads="1"/>
          </p:cNvPicPr>
          <p:nvPr/>
        </p:nvPicPr>
        <p:blipFill>
          <a:blip r:embed="rId2" cstate="print"/>
          <a:srcRect/>
          <a:stretch>
            <a:fillRect/>
          </a:stretch>
        </p:blipFill>
        <p:spPr bwMode="auto">
          <a:xfrm>
            <a:off x="1876425" y="1914525"/>
            <a:ext cx="5438775" cy="2276475"/>
          </a:xfrm>
          <a:prstGeom prst="rect">
            <a:avLst/>
          </a:prstGeom>
          <a:noFill/>
          <a:ln w="57150" cmpd="sng">
            <a:solidFill>
              <a:schemeClr val="tx1"/>
            </a:solidFill>
            <a:miter lim="800000"/>
            <a:headEnd/>
            <a:tailEnd/>
          </a:ln>
          <a:effectLst/>
        </p:spPr>
      </p:pic>
      <p:sp>
        <p:nvSpPr>
          <p:cNvPr id="2" name="Title 1"/>
          <p:cNvSpPr>
            <a:spLocks noGrp="1"/>
          </p:cNvSpPr>
          <p:nvPr>
            <p:ph type="title"/>
          </p:nvPr>
        </p:nvSpPr>
        <p:spPr>
          <a:xfrm>
            <a:off x="1447800" y="427038"/>
            <a:ext cx="6324600" cy="715962"/>
          </a:xfrm>
          <a:ln w="57150" cmpd="sng">
            <a:solidFill>
              <a:schemeClr val="tx1"/>
            </a:solidFill>
          </a:ln>
        </p:spPr>
        <p:txBody>
          <a:bodyPr>
            <a:normAutofit/>
          </a:bodyPr>
          <a:lstStyle/>
          <a:p>
            <a:r>
              <a:rPr lang="en-US" sz="3800" b="1" dirty="0" smtClean="0">
                <a:latin typeface="Times New Roman"/>
                <a:cs typeface="Times New Roman"/>
              </a:rPr>
              <a:t>Gender vs. Regular Exercise</a:t>
            </a:r>
            <a:endParaRPr lang="en-US" sz="3800" b="1" dirty="0">
              <a:latin typeface="Times New Roman"/>
              <a:cs typeface="Times New Roman"/>
            </a:endParaRPr>
          </a:p>
        </p:txBody>
      </p:sp>
      <p:sp>
        <p:nvSpPr>
          <p:cNvPr id="3" name="Content Placeholder 2"/>
          <p:cNvSpPr>
            <a:spLocks noGrp="1"/>
          </p:cNvSpPr>
          <p:nvPr>
            <p:ph sz="half" idx="1"/>
          </p:nvPr>
        </p:nvSpPr>
        <p:spPr>
          <a:xfrm>
            <a:off x="381000" y="4724400"/>
            <a:ext cx="8458200" cy="685800"/>
          </a:xfrm>
        </p:spPr>
        <p:txBody>
          <a:bodyPr>
            <a:noAutofit/>
          </a:bodyPr>
          <a:lstStyle/>
          <a:p>
            <a:r>
              <a:rPr lang="en-US" sz="3200" dirty="0" smtClean="0">
                <a:latin typeface="Times New Roman"/>
                <a:cs typeface="Times New Roman"/>
              </a:rPr>
              <a:t>How are </a:t>
            </a:r>
            <a:r>
              <a:rPr lang="en-US" sz="3200" i="1" dirty="0" smtClean="0">
                <a:latin typeface="Times New Roman"/>
                <a:cs typeface="Times New Roman"/>
              </a:rPr>
              <a:t>gender</a:t>
            </a:r>
            <a:r>
              <a:rPr lang="en-US" sz="3200" dirty="0" smtClean="0">
                <a:latin typeface="Times New Roman"/>
                <a:cs typeface="Times New Roman"/>
              </a:rPr>
              <a:t> and </a:t>
            </a:r>
            <a:r>
              <a:rPr lang="en-US" sz="3200" i="1" dirty="0" smtClean="0">
                <a:latin typeface="Times New Roman"/>
                <a:cs typeface="Times New Roman"/>
              </a:rPr>
              <a:t>regular exercise </a:t>
            </a:r>
            <a:r>
              <a:rPr lang="en-US" sz="3200" dirty="0" smtClean="0">
                <a:latin typeface="Times New Roman"/>
                <a:cs typeface="Times New Roman"/>
              </a:rPr>
              <a:t>related?</a:t>
            </a:r>
            <a:endParaRPr lang="en-US" sz="3200" dirty="0">
              <a:latin typeface="Times New Roman"/>
              <a:cs typeface="Times New Roman"/>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8" name="Picture 2"/>
          <p:cNvPicPr>
            <a:picLocks noChangeAspect="1" noChangeArrowheads="1"/>
          </p:cNvPicPr>
          <p:nvPr/>
        </p:nvPicPr>
        <p:blipFill>
          <a:blip r:embed="rId2"/>
          <a:srcRect/>
          <a:stretch>
            <a:fillRect/>
          </a:stretch>
        </p:blipFill>
        <p:spPr bwMode="auto">
          <a:xfrm>
            <a:off x="94698" y="381000"/>
            <a:ext cx="8896902" cy="1905000"/>
          </a:xfrm>
          <a:prstGeom prst="rect">
            <a:avLst/>
          </a:prstGeom>
          <a:noFill/>
          <a:ln w="9525">
            <a:noFill/>
            <a:miter lim="800000"/>
            <a:headEnd/>
            <a:tailEnd/>
          </a:ln>
          <a:effectLst/>
        </p:spPr>
      </p:pic>
      <p:pic>
        <p:nvPicPr>
          <p:cNvPr id="50179" name="Picture 3"/>
          <p:cNvPicPr>
            <a:picLocks noChangeAspect="1" noChangeArrowheads="1"/>
          </p:cNvPicPr>
          <p:nvPr/>
        </p:nvPicPr>
        <p:blipFill>
          <a:blip r:embed="rId3"/>
          <a:srcRect/>
          <a:stretch>
            <a:fillRect/>
          </a:stretch>
        </p:blipFill>
        <p:spPr bwMode="auto">
          <a:xfrm>
            <a:off x="352425" y="2514601"/>
            <a:ext cx="6354184" cy="609600"/>
          </a:xfrm>
          <a:prstGeom prst="rect">
            <a:avLst/>
          </a:prstGeom>
          <a:noFill/>
          <a:ln w="9525">
            <a:noFill/>
            <a:miter lim="800000"/>
            <a:headEnd/>
            <a:tailEnd/>
          </a:ln>
          <a:effectLst/>
        </p:spPr>
      </p:pic>
      <p:pic>
        <p:nvPicPr>
          <p:cNvPr id="50180" name="Picture 4"/>
          <p:cNvPicPr>
            <a:picLocks noChangeAspect="1" noChangeArrowheads="1"/>
          </p:cNvPicPr>
          <p:nvPr/>
        </p:nvPicPr>
        <p:blipFill>
          <a:blip r:embed="rId4"/>
          <a:srcRect/>
          <a:stretch>
            <a:fillRect/>
          </a:stretch>
        </p:blipFill>
        <p:spPr bwMode="auto">
          <a:xfrm>
            <a:off x="352425" y="3339541"/>
            <a:ext cx="7186612" cy="830732"/>
          </a:xfrm>
          <a:prstGeom prst="rect">
            <a:avLst/>
          </a:prstGeom>
          <a:noFill/>
          <a:ln w="9525">
            <a:noFill/>
            <a:miter lim="800000"/>
            <a:headEnd/>
            <a:tailEnd/>
          </a:ln>
          <a:effectLst/>
        </p:spPr>
      </p:pic>
      <p:pic>
        <p:nvPicPr>
          <p:cNvPr id="50181" name="Picture 5"/>
          <p:cNvPicPr>
            <a:picLocks noChangeAspect="1" noChangeArrowheads="1"/>
          </p:cNvPicPr>
          <p:nvPr/>
        </p:nvPicPr>
        <p:blipFill>
          <a:blip r:embed="rId5"/>
          <a:srcRect/>
          <a:stretch>
            <a:fillRect/>
          </a:stretch>
        </p:blipFill>
        <p:spPr bwMode="auto">
          <a:xfrm>
            <a:off x="228600" y="4343400"/>
            <a:ext cx="7004050" cy="67945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017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018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018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8" name="Picture 2"/>
          <p:cNvPicPr>
            <a:picLocks noChangeAspect="1" noChangeArrowheads="1"/>
          </p:cNvPicPr>
          <p:nvPr/>
        </p:nvPicPr>
        <p:blipFill>
          <a:blip r:embed="rId2"/>
          <a:srcRect/>
          <a:stretch>
            <a:fillRect/>
          </a:stretch>
        </p:blipFill>
        <p:spPr bwMode="auto">
          <a:xfrm>
            <a:off x="94698" y="381000"/>
            <a:ext cx="8896902" cy="1905000"/>
          </a:xfrm>
          <a:prstGeom prst="rect">
            <a:avLst/>
          </a:prstGeom>
          <a:noFill/>
          <a:ln w="9525">
            <a:noFill/>
            <a:miter lim="800000"/>
            <a:headEnd/>
            <a:tailEnd/>
          </a:ln>
          <a:effectLst/>
        </p:spPr>
      </p:pic>
      <p:pic>
        <p:nvPicPr>
          <p:cNvPr id="51202" name="Picture 2"/>
          <p:cNvPicPr>
            <a:picLocks noChangeAspect="1" noChangeArrowheads="1"/>
          </p:cNvPicPr>
          <p:nvPr/>
        </p:nvPicPr>
        <p:blipFill>
          <a:blip r:embed="rId3"/>
          <a:srcRect b="49206"/>
          <a:stretch>
            <a:fillRect/>
          </a:stretch>
        </p:blipFill>
        <p:spPr bwMode="auto">
          <a:xfrm>
            <a:off x="1219200" y="2362200"/>
            <a:ext cx="2703895" cy="1828800"/>
          </a:xfrm>
          <a:prstGeom prst="rect">
            <a:avLst/>
          </a:prstGeom>
          <a:noFill/>
          <a:ln w="9525">
            <a:noFill/>
            <a:miter lim="800000"/>
            <a:headEnd/>
            <a:tailEnd/>
          </a:ln>
          <a:effectLst/>
        </p:spPr>
      </p:pic>
      <p:pic>
        <p:nvPicPr>
          <p:cNvPr id="51203" name="Picture 3"/>
          <p:cNvPicPr>
            <a:picLocks noChangeAspect="1" noChangeArrowheads="1"/>
          </p:cNvPicPr>
          <p:nvPr/>
        </p:nvPicPr>
        <p:blipFill>
          <a:blip r:embed="rId4"/>
          <a:srcRect/>
          <a:stretch>
            <a:fillRect/>
          </a:stretch>
        </p:blipFill>
        <p:spPr bwMode="auto">
          <a:xfrm>
            <a:off x="304800" y="4572000"/>
            <a:ext cx="8210550" cy="1625600"/>
          </a:xfrm>
          <a:prstGeom prst="rect">
            <a:avLst/>
          </a:prstGeom>
          <a:noFill/>
          <a:ln w="9525">
            <a:noFill/>
            <a:miter lim="800000"/>
            <a:headEnd/>
            <a:tailEnd/>
          </a:ln>
          <a:effectLst/>
        </p:spPr>
      </p:pic>
      <p:pic>
        <p:nvPicPr>
          <p:cNvPr id="8" name="Picture 2"/>
          <p:cNvPicPr>
            <a:picLocks noChangeAspect="1" noChangeArrowheads="1"/>
          </p:cNvPicPr>
          <p:nvPr/>
        </p:nvPicPr>
        <p:blipFill>
          <a:blip r:embed="rId3"/>
          <a:srcRect t="52910"/>
          <a:stretch>
            <a:fillRect/>
          </a:stretch>
        </p:blipFill>
        <p:spPr bwMode="auto">
          <a:xfrm>
            <a:off x="4953000" y="2438400"/>
            <a:ext cx="2703895" cy="169545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p:cNvPicPr>
            <a:picLocks noChangeAspect="1" noChangeArrowheads="1"/>
          </p:cNvPicPr>
          <p:nvPr/>
        </p:nvPicPr>
        <p:blipFill>
          <a:blip r:embed="rId2" cstate="print"/>
          <a:srcRect/>
          <a:stretch>
            <a:fillRect/>
          </a:stretch>
        </p:blipFill>
        <p:spPr bwMode="auto">
          <a:xfrm>
            <a:off x="3505200" y="2295525"/>
            <a:ext cx="5438775" cy="2276475"/>
          </a:xfrm>
          <a:prstGeom prst="rect">
            <a:avLst/>
          </a:prstGeom>
          <a:noFill/>
          <a:ln w="57150" cmpd="sng">
            <a:solidFill>
              <a:schemeClr val="tx1"/>
            </a:solidFill>
            <a:miter lim="800000"/>
            <a:headEnd/>
            <a:tailEnd/>
          </a:ln>
          <a:effectLst/>
        </p:spPr>
      </p:pic>
      <p:sp>
        <p:nvSpPr>
          <p:cNvPr id="2" name="Title 1"/>
          <p:cNvSpPr>
            <a:spLocks noGrp="1"/>
          </p:cNvSpPr>
          <p:nvPr>
            <p:ph type="title"/>
          </p:nvPr>
        </p:nvSpPr>
        <p:spPr>
          <a:xfrm>
            <a:off x="1295400" y="427038"/>
            <a:ext cx="6553200" cy="715962"/>
          </a:xfrm>
          <a:ln w="57150" cmpd="sng">
            <a:solidFill>
              <a:schemeClr val="tx1"/>
            </a:solidFill>
          </a:ln>
        </p:spPr>
        <p:txBody>
          <a:bodyPr>
            <a:normAutofit/>
          </a:bodyPr>
          <a:lstStyle/>
          <a:p>
            <a:r>
              <a:rPr lang="en-US" sz="3800" b="1" dirty="0" smtClean="0">
                <a:latin typeface="Times New Roman"/>
                <a:cs typeface="Times New Roman"/>
              </a:rPr>
              <a:t>Gender vs. Regular Exercise</a:t>
            </a:r>
            <a:endParaRPr lang="en-US" sz="3800" b="1" dirty="0">
              <a:latin typeface="Times New Roman"/>
              <a:cs typeface="Times New Roman"/>
            </a:endParaRPr>
          </a:p>
        </p:txBody>
      </p:sp>
      <p:sp>
        <p:nvSpPr>
          <p:cNvPr id="3" name="Content Placeholder 2"/>
          <p:cNvSpPr>
            <a:spLocks noGrp="1"/>
          </p:cNvSpPr>
          <p:nvPr>
            <p:ph sz="half" idx="1"/>
          </p:nvPr>
        </p:nvSpPr>
        <p:spPr>
          <a:xfrm>
            <a:off x="0" y="1447800"/>
            <a:ext cx="3429000" cy="4900634"/>
          </a:xfrm>
        </p:spPr>
        <p:txBody>
          <a:bodyPr>
            <a:normAutofit lnSpcReduction="10000"/>
          </a:bodyPr>
          <a:lstStyle/>
          <a:p>
            <a:r>
              <a:rPr lang="en-US" dirty="0" smtClean="0">
                <a:latin typeface="Times New Roman"/>
                <a:cs typeface="Times New Roman"/>
              </a:rPr>
              <a:t>The variables may be </a:t>
            </a:r>
            <a:r>
              <a:rPr lang="en-US" b="1" u="sng" dirty="0" smtClean="0">
                <a:latin typeface="Times New Roman"/>
                <a:cs typeface="Times New Roman"/>
              </a:rPr>
              <a:t>dependent</a:t>
            </a:r>
            <a:r>
              <a:rPr lang="en-US" dirty="0" smtClean="0">
                <a:latin typeface="Times New Roman"/>
                <a:cs typeface="Times New Roman"/>
              </a:rPr>
              <a:t>:</a:t>
            </a:r>
          </a:p>
          <a:p>
            <a:pPr lvl="1"/>
            <a:r>
              <a:rPr lang="en-US" dirty="0" smtClean="0">
                <a:latin typeface="Times New Roman"/>
                <a:cs typeface="Times New Roman"/>
              </a:rPr>
              <a:t>Females may be more likely to exercise regularly than males.</a:t>
            </a:r>
          </a:p>
          <a:p>
            <a:r>
              <a:rPr lang="en-US" dirty="0" smtClean="0">
                <a:latin typeface="Times New Roman"/>
                <a:cs typeface="Times New Roman"/>
              </a:rPr>
              <a:t>The variables may be </a:t>
            </a:r>
            <a:r>
              <a:rPr lang="en-US" b="1" u="sng" dirty="0" smtClean="0">
                <a:latin typeface="Times New Roman"/>
                <a:cs typeface="Times New Roman"/>
              </a:rPr>
              <a:t>independent</a:t>
            </a:r>
            <a:r>
              <a:rPr lang="en-US" dirty="0" smtClean="0">
                <a:latin typeface="Times New Roman"/>
                <a:cs typeface="Times New Roman"/>
              </a:rPr>
              <a:t>:</a:t>
            </a:r>
          </a:p>
          <a:p>
            <a:pPr lvl="1"/>
            <a:r>
              <a:rPr lang="en-US" dirty="0" smtClean="0">
                <a:latin typeface="Times New Roman"/>
                <a:cs typeface="Times New Roman"/>
              </a:rPr>
              <a:t>Gender has no effect on whether they exercise regularly.</a:t>
            </a:r>
            <a:endParaRPr lang="en-US" dirty="0">
              <a:latin typeface="Times New Roman"/>
              <a:cs typeface="Times New Roman"/>
            </a:endParaRPr>
          </a:p>
        </p:txBody>
      </p:sp>
      <p:sp>
        <p:nvSpPr>
          <p:cNvPr id="5" name="TextBox 4"/>
          <p:cNvSpPr txBox="1"/>
          <p:nvPr/>
        </p:nvSpPr>
        <p:spPr>
          <a:xfrm>
            <a:off x="4114800" y="4754940"/>
            <a:ext cx="4643438" cy="1569660"/>
          </a:xfrm>
          <a:prstGeom prst="rect">
            <a:avLst/>
          </a:prstGeom>
          <a:noFill/>
        </p:spPr>
        <p:txBody>
          <a:bodyPr wrap="square" rtlCol="0">
            <a:spAutoFit/>
          </a:bodyPr>
          <a:lstStyle/>
          <a:p>
            <a:pPr algn="ctr"/>
            <a:r>
              <a:rPr lang="en-US" sz="2400" dirty="0" smtClean="0">
                <a:solidFill>
                  <a:schemeClr val="accent1">
                    <a:lumMod val="25000"/>
                  </a:schemeClr>
                </a:solidFill>
                <a:latin typeface="Times New Roman"/>
                <a:cs typeface="Times New Roman"/>
              </a:rPr>
              <a:t>A </a:t>
            </a:r>
            <a:r>
              <a:rPr lang="en-US" sz="2400" b="1" u="sng" dirty="0" smtClean="0">
                <a:solidFill>
                  <a:schemeClr val="accent1">
                    <a:lumMod val="25000"/>
                  </a:schemeClr>
                </a:solidFill>
                <a:latin typeface="Times New Roman"/>
                <a:cs typeface="Times New Roman"/>
              </a:rPr>
              <a:t>chi-squared test </a:t>
            </a:r>
            <a:r>
              <a:rPr lang="en-US" sz="2400" dirty="0" smtClean="0">
                <a:solidFill>
                  <a:schemeClr val="accent1">
                    <a:lumMod val="25000"/>
                  </a:schemeClr>
                </a:solidFill>
                <a:latin typeface="Times New Roman"/>
                <a:cs typeface="Times New Roman"/>
              </a:rPr>
              <a:t>is used to determine whether two variables from the same sample are independent.</a:t>
            </a:r>
            <a:endParaRPr lang="en-US" sz="2400" dirty="0">
              <a:solidFill>
                <a:schemeClr val="accent1">
                  <a:lumMod val="25000"/>
                </a:schemeClr>
              </a:solidFill>
              <a:latin typeface="Times New Roman"/>
              <a:cs typeface="Times New Roman"/>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wipe(left)">
                                      <p:cBhvr>
                                        <p:cTn id="2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752600" y="152400"/>
            <a:ext cx="5257800" cy="868346"/>
          </a:xfrm>
          <a:ln w="57150" cmpd="sng">
            <a:solidFill>
              <a:schemeClr val="tx1"/>
            </a:solidFill>
          </a:ln>
        </p:spPr>
        <p:txBody>
          <a:bodyPr anchor="ctr">
            <a:normAutofit/>
          </a:bodyPr>
          <a:lstStyle/>
          <a:p>
            <a:r>
              <a:rPr lang="en-US" sz="4000" b="1" dirty="0" smtClean="0">
                <a:latin typeface="Times New Roman"/>
                <a:cs typeface="Times New Roman"/>
              </a:rPr>
              <a:t>Contingency Tables</a:t>
            </a:r>
            <a:endParaRPr lang="en-US" sz="4000" b="1" dirty="0">
              <a:latin typeface="Times New Roman"/>
              <a:cs typeface="Times New Roman"/>
            </a:endParaRPr>
          </a:p>
        </p:txBody>
      </p:sp>
      <p:sp>
        <p:nvSpPr>
          <p:cNvPr id="8195" name="Rectangle 3"/>
          <p:cNvSpPr>
            <a:spLocks noGrp="1" noChangeArrowheads="1"/>
          </p:cNvSpPr>
          <p:nvPr>
            <p:ph idx="1"/>
          </p:nvPr>
        </p:nvSpPr>
        <p:spPr>
          <a:xfrm>
            <a:off x="457200" y="1142984"/>
            <a:ext cx="8229600" cy="4913329"/>
          </a:xfrm>
        </p:spPr>
        <p:txBody>
          <a:bodyPr/>
          <a:lstStyle/>
          <a:p>
            <a:pPr marL="552450" indent="-552450">
              <a:lnSpc>
                <a:spcPct val="80000"/>
              </a:lnSpc>
              <a:buFont typeface="Wingdings" pitchFamily="2" charset="2"/>
              <a:buChar char="Ø"/>
            </a:pPr>
            <a:r>
              <a:rPr lang="en-US" sz="2500" dirty="0" smtClean="0">
                <a:latin typeface="Times New Roman"/>
                <a:cs typeface="Times New Roman"/>
              </a:rPr>
              <a:t>Observed Frequencies</a:t>
            </a:r>
          </a:p>
          <a:p>
            <a:pPr marL="552450" indent="-552450">
              <a:lnSpc>
                <a:spcPct val="80000"/>
              </a:lnSpc>
              <a:buFont typeface="Wingdings" pitchFamily="2" charset="2"/>
              <a:buChar char="Ø"/>
            </a:pPr>
            <a:endParaRPr lang="en-US" sz="2500" dirty="0" smtClean="0">
              <a:latin typeface="Times New Roman"/>
              <a:cs typeface="Times New Roman"/>
            </a:endParaRPr>
          </a:p>
          <a:p>
            <a:pPr marL="552450" indent="-552450">
              <a:lnSpc>
                <a:spcPct val="80000"/>
              </a:lnSpc>
              <a:buFont typeface="Wingdings" pitchFamily="2" charset="2"/>
              <a:buChar char="Ø"/>
            </a:pPr>
            <a:endParaRPr lang="en-US" sz="2500" dirty="0" smtClean="0">
              <a:latin typeface="Times New Roman"/>
              <a:cs typeface="Times New Roman"/>
            </a:endParaRPr>
          </a:p>
          <a:p>
            <a:pPr marL="552450" indent="-552450">
              <a:lnSpc>
                <a:spcPct val="80000"/>
              </a:lnSpc>
              <a:buFont typeface="Wingdings" pitchFamily="2" charset="2"/>
              <a:buChar char="Ø"/>
            </a:pPr>
            <a:endParaRPr lang="en-US" sz="2500" dirty="0" smtClean="0">
              <a:latin typeface="Times New Roman"/>
              <a:cs typeface="Times New Roman"/>
            </a:endParaRPr>
          </a:p>
          <a:p>
            <a:pPr marL="552450" indent="-552450">
              <a:lnSpc>
                <a:spcPct val="80000"/>
              </a:lnSpc>
              <a:buFont typeface="Wingdings" pitchFamily="2" charset="2"/>
              <a:buChar char="Ø"/>
            </a:pPr>
            <a:endParaRPr lang="en-US" sz="2500" dirty="0" smtClean="0">
              <a:latin typeface="Times New Roman"/>
              <a:cs typeface="Times New Roman"/>
            </a:endParaRPr>
          </a:p>
          <a:p>
            <a:pPr marL="552450" indent="-552450">
              <a:lnSpc>
                <a:spcPct val="80000"/>
              </a:lnSpc>
              <a:buFont typeface="Wingdings" pitchFamily="2" charset="2"/>
              <a:buChar char="Ø"/>
            </a:pPr>
            <a:endParaRPr lang="en-US" sz="2500" dirty="0" smtClean="0">
              <a:latin typeface="Times New Roman"/>
              <a:cs typeface="Times New Roman"/>
            </a:endParaRPr>
          </a:p>
          <a:p>
            <a:pPr marL="552450" indent="-552450">
              <a:lnSpc>
                <a:spcPct val="80000"/>
              </a:lnSpc>
              <a:buFont typeface="Wingdings" pitchFamily="2" charset="2"/>
              <a:buChar char="Ø"/>
            </a:pPr>
            <a:r>
              <a:rPr lang="en-US" sz="2500" dirty="0" smtClean="0">
                <a:latin typeface="Times New Roman"/>
                <a:cs typeface="Times New Roman"/>
              </a:rPr>
              <a:t>Expected Frequencies</a:t>
            </a:r>
            <a:endParaRPr lang="el-GR" sz="2500" dirty="0">
              <a:latin typeface="Times New Roman"/>
              <a:cs typeface="Times New Roman"/>
            </a:endParaRPr>
          </a:p>
        </p:txBody>
      </p:sp>
      <p:graphicFrame>
        <p:nvGraphicFramePr>
          <p:cNvPr id="4" name="Table 3"/>
          <p:cNvGraphicFramePr>
            <a:graphicFrameLocks noGrp="1"/>
          </p:cNvGraphicFramePr>
          <p:nvPr/>
        </p:nvGraphicFramePr>
        <p:xfrm>
          <a:off x="1571604" y="1752600"/>
          <a:ext cx="6681798" cy="1463040"/>
        </p:xfrm>
        <a:graphic>
          <a:graphicData uri="http://schemas.openxmlformats.org/drawingml/2006/table">
            <a:tbl>
              <a:tblPr firstRow="1" bandRow="1">
                <a:tableStyleId>{F5AB1C69-6EDB-4FF4-983F-18BD219EF322}</a:tableStyleId>
              </a:tblPr>
              <a:tblGrid>
                <a:gridCol w="1512099"/>
                <a:gridCol w="1828800"/>
                <a:gridCol w="1828800"/>
                <a:gridCol w="1512099"/>
              </a:tblGrid>
              <a:tr h="0">
                <a:tc>
                  <a:txBody>
                    <a:bodyPr/>
                    <a:lstStyle/>
                    <a:p>
                      <a:pPr algn="ctr"/>
                      <a:endParaRPr lang="en-US" b="0" dirty="0">
                        <a:solidFill>
                          <a:schemeClr val="tx1"/>
                        </a:solidFill>
                        <a:latin typeface="Times New Roman"/>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0" dirty="0" smtClean="0">
                          <a:solidFill>
                            <a:schemeClr val="tx1"/>
                          </a:solidFill>
                          <a:latin typeface="Times New Roman"/>
                          <a:cs typeface="Times New Roman"/>
                        </a:rPr>
                        <a:t>Column1</a:t>
                      </a:r>
                      <a:endParaRPr lang="en-US" b="0" dirty="0">
                        <a:solidFill>
                          <a:schemeClr val="tx1"/>
                        </a:solidFill>
                        <a:latin typeface="Times New Roman"/>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0" dirty="0" smtClean="0">
                          <a:solidFill>
                            <a:schemeClr val="tx1"/>
                          </a:solidFill>
                          <a:latin typeface="Times New Roman"/>
                          <a:cs typeface="Times New Roman"/>
                        </a:rPr>
                        <a:t>Column2</a:t>
                      </a:r>
                      <a:endParaRPr lang="en-US" b="0" dirty="0">
                        <a:solidFill>
                          <a:schemeClr val="tx1"/>
                        </a:solidFill>
                        <a:latin typeface="Times New Roman"/>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smtClean="0">
                          <a:solidFill>
                            <a:schemeClr val="tx1"/>
                          </a:solidFill>
                          <a:latin typeface="Times New Roman"/>
                          <a:cs typeface="Times New Roman"/>
                        </a:rPr>
                        <a:t>Totals</a:t>
                      </a:r>
                      <a:endParaRPr lang="en-US" b="1" dirty="0">
                        <a:solidFill>
                          <a:schemeClr val="tx1"/>
                        </a:solidFill>
                        <a:latin typeface="Times New Roman"/>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r>
              <a:tr h="0">
                <a:tc>
                  <a:txBody>
                    <a:bodyPr/>
                    <a:lstStyle/>
                    <a:p>
                      <a:pPr algn="ctr"/>
                      <a:r>
                        <a:rPr lang="en-US" b="0" dirty="0" smtClean="0">
                          <a:solidFill>
                            <a:schemeClr val="tx1"/>
                          </a:solidFill>
                          <a:latin typeface="Times New Roman"/>
                          <a:cs typeface="Times New Roman"/>
                        </a:rPr>
                        <a:t>Row1</a:t>
                      </a:r>
                      <a:endParaRPr lang="en-US" b="0" dirty="0">
                        <a:solidFill>
                          <a:schemeClr val="tx1"/>
                        </a:solidFill>
                        <a:latin typeface="Times New Roman"/>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0" dirty="0" smtClean="0">
                          <a:solidFill>
                            <a:schemeClr val="tx1"/>
                          </a:solidFill>
                          <a:latin typeface="Times New Roman"/>
                          <a:cs typeface="Times New Roman"/>
                        </a:rPr>
                        <a:t>a</a:t>
                      </a:r>
                      <a:endParaRPr lang="en-US" b="0" dirty="0">
                        <a:solidFill>
                          <a:schemeClr val="tx1"/>
                        </a:solidFill>
                        <a:latin typeface="Times New Roman"/>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a:r>
                        <a:rPr lang="en-US" b="0" dirty="0" smtClean="0">
                          <a:solidFill>
                            <a:schemeClr val="tx1"/>
                          </a:solidFill>
                          <a:latin typeface="Times New Roman"/>
                          <a:cs typeface="Times New Roman"/>
                        </a:rPr>
                        <a:t>b</a:t>
                      </a:r>
                      <a:endParaRPr lang="en-US" b="0" dirty="0">
                        <a:solidFill>
                          <a:schemeClr val="tx1"/>
                        </a:solidFill>
                        <a:latin typeface="Times New Roman"/>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a:r>
                        <a:rPr lang="en-US" b="0" dirty="0" smtClean="0">
                          <a:solidFill>
                            <a:schemeClr val="tx1"/>
                          </a:solidFill>
                          <a:latin typeface="Times New Roman"/>
                          <a:cs typeface="Times New Roman"/>
                        </a:rPr>
                        <a:t>sum</a:t>
                      </a:r>
                      <a:r>
                        <a:rPr lang="en-US" b="0" baseline="0" dirty="0" smtClean="0">
                          <a:solidFill>
                            <a:schemeClr val="tx1"/>
                          </a:solidFill>
                          <a:latin typeface="Times New Roman"/>
                          <a:cs typeface="Times New Roman"/>
                        </a:rPr>
                        <a:t> row1</a:t>
                      </a:r>
                      <a:endParaRPr lang="en-US" b="0" dirty="0">
                        <a:solidFill>
                          <a:schemeClr val="tx1"/>
                        </a:solidFill>
                        <a:latin typeface="Times New Roman"/>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r>
              <a:tr h="0">
                <a:tc>
                  <a:txBody>
                    <a:bodyPr/>
                    <a:lstStyle/>
                    <a:p>
                      <a:pPr algn="ctr"/>
                      <a:r>
                        <a:rPr lang="en-US" b="0" dirty="0" smtClean="0">
                          <a:solidFill>
                            <a:schemeClr val="tx1"/>
                          </a:solidFill>
                          <a:latin typeface="Times New Roman"/>
                          <a:cs typeface="Times New Roman"/>
                        </a:rPr>
                        <a:t>Row2</a:t>
                      </a:r>
                      <a:endParaRPr lang="en-US" b="0" dirty="0">
                        <a:solidFill>
                          <a:schemeClr val="tx1"/>
                        </a:solidFill>
                        <a:latin typeface="Times New Roman"/>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0" dirty="0" smtClean="0">
                          <a:solidFill>
                            <a:schemeClr val="tx1"/>
                          </a:solidFill>
                          <a:latin typeface="Times New Roman"/>
                          <a:cs typeface="Times New Roman"/>
                        </a:rPr>
                        <a:t>c</a:t>
                      </a:r>
                      <a:endParaRPr lang="en-US" b="0" dirty="0">
                        <a:solidFill>
                          <a:schemeClr val="tx1"/>
                        </a:solidFill>
                        <a:latin typeface="Times New Roman"/>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a:r>
                        <a:rPr lang="en-US" b="0" dirty="0" smtClean="0">
                          <a:solidFill>
                            <a:schemeClr val="tx1"/>
                          </a:solidFill>
                          <a:latin typeface="Times New Roman"/>
                          <a:cs typeface="Times New Roman"/>
                        </a:rPr>
                        <a:t>d</a:t>
                      </a:r>
                      <a:endParaRPr lang="en-US" b="0" dirty="0">
                        <a:solidFill>
                          <a:schemeClr val="tx1"/>
                        </a:solidFill>
                        <a:latin typeface="Times New Roman"/>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a:r>
                        <a:rPr lang="en-US" b="0" dirty="0" smtClean="0">
                          <a:solidFill>
                            <a:schemeClr val="tx1"/>
                          </a:solidFill>
                          <a:latin typeface="Times New Roman"/>
                          <a:cs typeface="Times New Roman"/>
                        </a:rPr>
                        <a:t>sum row2</a:t>
                      </a:r>
                      <a:endParaRPr lang="en-US" b="0" dirty="0">
                        <a:solidFill>
                          <a:schemeClr val="tx1"/>
                        </a:solidFill>
                        <a:latin typeface="Times New Roman"/>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r>
              <a:tr h="0">
                <a:tc>
                  <a:txBody>
                    <a:bodyPr/>
                    <a:lstStyle/>
                    <a:p>
                      <a:pPr algn="ctr"/>
                      <a:r>
                        <a:rPr lang="en-US" b="1" dirty="0" smtClean="0">
                          <a:solidFill>
                            <a:schemeClr val="tx1"/>
                          </a:solidFill>
                          <a:latin typeface="Times New Roman"/>
                          <a:cs typeface="Times New Roman"/>
                        </a:rPr>
                        <a:t>Totals</a:t>
                      </a:r>
                      <a:endParaRPr lang="en-US" b="1" dirty="0">
                        <a:solidFill>
                          <a:schemeClr val="tx1"/>
                        </a:solidFill>
                        <a:latin typeface="Times New Roman"/>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b="0" dirty="0" smtClean="0">
                          <a:solidFill>
                            <a:schemeClr val="tx1"/>
                          </a:solidFill>
                          <a:latin typeface="Times New Roman"/>
                          <a:cs typeface="Times New Roman"/>
                        </a:rPr>
                        <a:t>Sum column1</a:t>
                      </a:r>
                      <a:endParaRPr lang="en-US" b="0" dirty="0">
                        <a:solidFill>
                          <a:schemeClr val="tx1"/>
                        </a:solidFill>
                        <a:latin typeface="Times New Roman"/>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b="0" dirty="0" smtClean="0">
                          <a:solidFill>
                            <a:schemeClr val="tx1"/>
                          </a:solidFill>
                          <a:latin typeface="Times New Roman"/>
                          <a:cs typeface="Times New Roman"/>
                        </a:rPr>
                        <a:t>Sum column2</a:t>
                      </a:r>
                      <a:endParaRPr lang="en-US" b="0" dirty="0">
                        <a:solidFill>
                          <a:schemeClr val="tx1"/>
                        </a:solidFill>
                        <a:latin typeface="Times New Roman"/>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b="1" dirty="0" smtClean="0">
                          <a:solidFill>
                            <a:schemeClr val="tx1"/>
                          </a:solidFill>
                          <a:latin typeface="Times New Roman"/>
                          <a:cs typeface="Times New Roman"/>
                        </a:rPr>
                        <a:t>total</a:t>
                      </a:r>
                      <a:endParaRPr lang="en-US" b="1" dirty="0">
                        <a:solidFill>
                          <a:schemeClr val="tx1"/>
                        </a:solidFill>
                        <a:latin typeface="Times New Roman"/>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r>
            </a:tbl>
          </a:graphicData>
        </a:graphic>
      </p:graphicFrame>
      <p:graphicFrame>
        <p:nvGraphicFramePr>
          <p:cNvPr id="5" name="Table 4"/>
          <p:cNvGraphicFramePr>
            <a:graphicFrameLocks noGrp="1"/>
          </p:cNvGraphicFramePr>
          <p:nvPr/>
        </p:nvGraphicFramePr>
        <p:xfrm>
          <a:off x="550140" y="4114800"/>
          <a:ext cx="8212860" cy="2477195"/>
        </p:xfrm>
        <a:graphic>
          <a:graphicData uri="http://schemas.openxmlformats.org/drawingml/2006/table">
            <a:tbl>
              <a:tblPr firstRow="1" bandRow="1">
                <a:tableStyleId>{F5AB1C69-6EDB-4FF4-983F-18BD219EF322}</a:tableStyleId>
              </a:tblPr>
              <a:tblGrid>
                <a:gridCol w="1030311"/>
                <a:gridCol w="2884869"/>
                <a:gridCol w="2926080"/>
                <a:gridCol w="1371600"/>
              </a:tblGrid>
              <a:tr h="457200">
                <a:tc>
                  <a:txBody>
                    <a:bodyPr/>
                    <a:lstStyle/>
                    <a:p>
                      <a:pPr algn="ctr"/>
                      <a:endParaRPr lang="en-US" b="0" dirty="0">
                        <a:solidFill>
                          <a:schemeClr val="tx1"/>
                        </a:solidFill>
                        <a:latin typeface="Times New Roman"/>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0" dirty="0" smtClean="0">
                          <a:solidFill>
                            <a:schemeClr val="tx1"/>
                          </a:solidFill>
                          <a:latin typeface="Times New Roman"/>
                          <a:cs typeface="Times New Roman"/>
                        </a:rPr>
                        <a:t>Column1</a:t>
                      </a:r>
                      <a:endParaRPr lang="en-US" b="0" dirty="0">
                        <a:solidFill>
                          <a:schemeClr val="tx1"/>
                        </a:solidFill>
                        <a:latin typeface="Times New Roman"/>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0" dirty="0" smtClean="0">
                          <a:solidFill>
                            <a:schemeClr val="tx1"/>
                          </a:solidFill>
                          <a:latin typeface="Times New Roman"/>
                          <a:cs typeface="Times New Roman"/>
                        </a:rPr>
                        <a:t>Column2</a:t>
                      </a:r>
                      <a:endParaRPr lang="en-US" b="0" dirty="0">
                        <a:solidFill>
                          <a:schemeClr val="tx1"/>
                        </a:solidFill>
                        <a:latin typeface="Times New Roman"/>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smtClean="0">
                          <a:solidFill>
                            <a:schemeClr val="tx1"/>
                          </a:solidFill>
                          <a:latin typeface="Times New Roman"/>
                          <a:cs typeface="Times New Roman"/>
                        </a:rPr>
                        <a:t>Totals</a:t>
                      </a:r>
                      <a:endParaRPr lang="en-US" b="1" dirty="0">
                        <a:solidFill>
                          <a:schemeClr val="tx1"/>
                        </a:solidFill>
                        <a:latin typeface="Times New Roman"/>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r>
              <a:tr h="785555">
                <a:tc>
                  <a:txBody>
                    <a:bodyPr/>
                    <a:lstStyle/>
                    <a:p>
                      <a:pPr algn="ctr"/>
                      <a:r>
                        <a:rPr lang="en-US" b="0" dirty="0" smtClean="0">
                          <a:solidFill>
                            <a:schemeClr val="tx1"/>
                          </a:solidFill>
                          <a:latin typeface="Times New Roman"/>
                          <a:cs typeface="Times New Roman"/>
                        </a:rPr>
                        <a:t>Row1</a:t>
                      </a:r>
                      <a:endParaRPr lang="en-US" b="0" dirty="0">
                        <a:solidFill>
                          <a:schemeClr val="tx1"/>
                        </a:solidFill>
                        <a:latin typeface="Times New Roman"/>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b="0" dirty="0">
                        <a:solidFill>
                          <a:schemeClr val="tx1"/>
                        </a:solidFill>
                        <a:latin typeface="Times New Roman"/>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a:endParaRPr lang="en-US" b="0" dirty="0">
                        <a:solidFill>
                          <a:schemeClr val="tx1"/>
                        </a:solidFill>
                        <a:latin typeface="Times New Roman"/>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a:r>
                        <a:rPr lang="en-US" b="0" dirty="0" smtClean="0">
                          <a:solidFill>
                            <a:schemeClr val="tx1"/>
                          </a:solidFill>
                          <a:latin typeface="Times New Roman"/>
                          <a:cs typeface="Times New Roman"/>
                        </a:rPr>
                        <a:t>sum row1</a:t>
                      </a:r>
                      <a:endParaRPr lang="en-US" b="0" dirty="0">
                        <a:solidFill>
                          <a:schemeClr val="tx1"/>
                        </a:solidFill>
                        <a:latin typeface="Times New Roman"/>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r>
              <a:tr h="785555">
                <a:tc>
                  <a:txBody>
                    <a:bodyPr/>
                    <a:lstStyle/>
                    <a:p>
                      <a:pPr algn="ctr"/>
                      <a:r>
                        <a:rPr lang="en-US" b="0" dirty="0" smtClean="0">
                          <a:solidFill>
                            <a:schemeClr val="tx1"/>
                          </a:solidFill>
                          <a:latin typeface="Times New Roman"/>
                          <a:cs typeface="Times New Roman"/>
                        </a:rPr>
                        <a:t>Row2</a:t>
                      </a:r>
                      <a:endParaRPr lang="en-US" b="0" dirty="0">
                        <a:solidFill>
                          <a:schemeClr val="tx1"/>
                        </a:solidFill>
                        <a:latin typeface="Times New Roman"/>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b="0" dirty="0">
                        <a:solidFill>
                          <a:schemeClr val="tx1"/>
                        </a:solidFill>
                        <a:latin typeface="Times New Roman"/>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a:endParaRPr lang="en-US" b="0" dirty="0">
                        <a:solidFill>
                          <a:schemeClr val="tx1"/>
                        </a:solidFill>
                        <a:latin typeface="Times New Roman"/>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a:r>
                        <a:rPr lang="en-US" b="0" dirty="0" smtClean="0">
                          <a:solidFill>
                            <a:schemeClr val="tx1"/>
                          </a:solidFill>
                          <a:latin typeface="Times New Roman"/>
                          <a:cs typeface="Times New Roman"/>
                        </a:rPr>
                        <a:t>sum row2</a:t>
                      </a:r>
                      <a:endParaRPr lang="en-US" b="0" dirty="0">
                        <a:solidFill>
                          <a:schemeClr val="tx1"/>
                        </a:solidFill>
                        <a:latin typeface="Times New Roman"/>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r>
              <a:tr h="448885">
                <a:tc>
                  <a:txBody>
                    <a:bodyPr/>
                    <a:lstStyle/>
                    <a:p>
                      <a:pPr algn="ctr"/>
                      <a:r>
                        <a:rPr lang="en-US" b="1" dirty="0" smtClean="0">
                          <a:solidFill>
                            <a:schemeClr val="tx1"/>
                          </a:solidFill>
                          <a:latin typeface="Times New Roman"/>
                          <a:cs typeface="Times New Roman"/>
                        </a:rPr>
                        <a:t>Totals</a:t>
                      </a:r>
                      <a:endParaRPr lang="en-US" b="1" dirty="0">
                        <a:solidFill>
                          <a:schemeClr val="tx1"/>
                        </a:solidFill>
                        <a:latin typeface="Times New Roman"/>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b="0" dirty="0" smtClean="0">
                          <a:solidFill>
                            <a:schemeClr val="tx1"/>
                          </a:solidFill>
                          <a:latin typeface="Times New Roman"/>
                          <a:cs typeface="Times New Roman"/>
                        </a:rPr>
                        <a:t>sum</a:t>
                      </a:r>
                      <a:r>
                        <a:rPr lang="en-US" b="0" baseline="0" dirty="0" smtClean="0">
                          <a:solidFill>
                            <a:schemeClr val="tx1"/>
                          </a:solidFill>
                          <a:latin typeface="Times New Roman"/>
                          <a:cs typeface="Times New Roman"/>
                        </a:rPr>
                        <a:t> column 1</a:t>
                      </a:r>
                      <a:endParaRPr lang="en-US" b="0" dirty="0">
                        <a:solidFill>
                          <a:schemeClr val="tx1"/>
                        </a:solidFill>
                        <a:latin typeface="Times New Roman"/>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b="0" dirty="0" smtClean="0">
                          <a:solidFill>
                            <a:schemeClr val="tx1"/>
                          </a:solidFill>
                          <a:latin typeface="Times New Roman"/>
                          <a:cs typeface="Times New Roman"/>
                        </a:rPr>
                        <a:t>sum column </a:t>
                      </a:r>
                      <a:r>
                        <a:rPr lang="en-US" b="0" baseline="0" dirty="0" smtClean="0">
                          <a:solidFill>
                            <a:schemeClr val="tx1"/>
                          </a:solidFill>
                          <a:latin typeface="Times New Roman"/>
                          <a:cs typeface="Times New Roman"/>
                        </a:rPr>
                        <a:t>2</a:t>
                      </a:r>
                      <a:endParaRPr lang="en-US" b="0" dirty="0">
                        <a:solidFill>
                          <a:schemeClr val="tx1"/>
                        </a:solidFill>
                        <a:latin typeface="Times New Roman"/>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b="1" dirty="0" smtClean="0">
                          <a:solidFill>
                            <a:schemeClr val="tx1"/>
                          </a:solidFill>
                          <a:latin typeface="Times New Roman"/>
                          <a:cs typeface="Times New Roman"/>
                        </a:rPr>
                        <a:t>total</a:t>
                      </a:r>
                      <a:endParaRPr lang="en-US" b="1" dirty="0">
                        <a:solidFill>
                          <a:schemeClr val="tx1"/>
                        </a:solidFill>
                        <a:latin typeface="Times New Roman"/>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r>
            </a:tbl>
          </a:graphicData>
        </a:graphic>
      </p:graphicFrame>
      <p:graphicFrame>
        <p:nvGraphicFramePr>
          <p:cNvPr id="6" name="Object 5"/>
          <p:cNvGraphicFramePr>
            <a:graphicFrameLocks noChangeAspect="1"/>
          </p:cNvGraphicFramePr>
          <p:nvPr/>
        </p:nvGraphicFramePr>
        <p:xfrm>
          <a:off x="1668462" y="4654550"/>
          <a:ext cx="2674938" cy="679450"/>
        </p:xfrm>
        <a:graphic>
          <a:graphicData uri="http://schemas.openxmlformats.org/presentationml/2006/ole">
            <p:oleObj spid="_x0000_s17410" name="Equation" r:id="rId3" imgW="1548728" imgH="393529" progId="">
              <p:embed/>
            </p:oleObj>
          </a:graphicData>
        </a:graphic>
      </p:graphicFrame>
      <p:graphicFrame>
        <p:nvGraphicFramePr>
          <p:cNvPr id="10" name="Object 9"/>
          <p:cNvGraphicFramePr>
            <a:graphicFrameLocks noChangeAspect="1"/>
          </p:cNvGraphicFramePr>
          <p:nvPr/>
        </p:nvGraphicFramePr>
        <p:xfrm>
          <a:off x="4541837" y="4654550"/>
          <a:ext cx="2697163" cy="679450"/>
        </p:xfrm>
        <a:graphic>
          <a:graphicData uri="http://schemas.openxmlformats.org/presentationml/2006/ole">
            <p:oleObj spid="_x0000_s17411" name="Equation" r:id="rId4" imgW="1562100" imgH="393700" progId="">
              <p:embed/>
            </p:oleObj>
          </a:graphicData>
        </a:graphic>
      </p:graphicFrame>
      <p:graphicFrame>
        <p:nvGraphicFramePr>
          <p:cNvPr id="11" name="Object 10"/>
          <p:cNvGraphicFramePr>
            <a:graphicFrameLocks noChangeAspect="1"/>
          </p:cNvGraphicFramePr>
          <p:nvPr/>
        </p:nvGraphicFramePr>
        <p:xfrm>
          <a:off x="1722437" y="5416550"/>
          <a:ext cx="2697163" cy="679450"/>
        </p:xfrm>
        <a:graphic>
          <a:graphicData uri="http://schemas.openxmlformats.org/presentationml/2006/ole">
            <p:oleObj spid="_x0000_s17412" name="Equation" r:id="rId5" imgW="1562100" imgH="393700" progId="">
              <p:embed/>
            </p:oleObj>
          </a:graphicData>
        </a:graphic>
      </p:graphicFrame>
      <p:graphicFrame>
        <p:nvGraphicFramePr>
          <p:cNvPr id="12" name="Object 11"/>
          <p:cNvGraphicFramePr>
            <a:graphicFrameLocks noChangeAspect="1"/>
          </p:cNvGraphicFramePr>
          <p:nvPr/>
        </p:nvGraphicFramePr>
        <p:xfrm>
          <a:off x="4572000" y="5416550"/>
          <a:ext cx="2719388" cy="679450"/>
        </p:xfrm>
        <a:graphic>
          <a:graphicData uri="http://schemas.openxmlformats.org/presentationml/2006/ole">
            <p:oleObj spid="_x0000_s17413" name="Equation" r:id="rId6" imgW="1574800" imgH="393700" progId="">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wipe(left)">
                                      <p:cBhvr>
                                        <p:cTn id="7" dur="500"/>
                                        <p:tgtEl>
                                          <p:spTgt spid="81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195">
                                            <p:txEl>
                                              <p:pRg st="6" end="6"/>
                                            </p:txEl>
                                          </p:spTgt>
                                        </p:tgtEl>
                                        <p:attrNameLst>
                                          <p:attrName>style.visibility</p:attrName>
                                        </p:attrNameLst>
                                      </p:cBhvr>
                                      <p:to>
                                        <p:strVal val="visible"/>
                                      </p:to>
                                    </p:set>
                                    <p:animEffect transition="in" filter="wipe(left)">
                                      <p:cBhvr>
                                        <p:cTn id="17" dur="500"/>
                                        <p:tgtEl>
                                          <p:spTgt spid="8195">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left)">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left)">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ipe(left)">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wipe(left)">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wipe(left)">
                                      <p:cBhvr>
                                        <p:cTn id="4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0" y="381000"/>
            <a:ext cx="3276600" cy="944562"/>
          </a:xfrm>
          <a:ln w="57150" cmpd="sng">
            <a:solidFill>
              <a:schemeClr val="tx1"/>
            </a:solidFill>
          </a:ln>
        </p:spPr>
        <p:txBody>
          <a:bodyPr>
            <a:normAutofit/>
          </a:bodyPr>
          <a:lstStyle/>
          <a:p>
            <a:r>
              <a:rPr lang="en-US" sz="4000" b="1" dirty="0" smtClean="0">
                <a:latin typeface="Times New Roman"/>
                <a:cs typeface="Times New Roman"/>
              </a:rPr>
              <a:t> </a:t>
            </a:r>
            <a:r>
              <a:rPr lang="el-GR" sz="4000" b="1" i="1" dirty="0" smtClean="0">
                <a:latin typeface="Times New Roman"/>
                <a:cs typeface="Times New Roman"/>
              </a:rPr>
              <a:t>Χ</a:t>
            </a:r>
            <a:r>
              <a:rPr lang="en-US" sz="4000" b="1" baseline="30000" dirty="0" smtClean="0">
                <a:latin typeface="Times New Roman"/>
                <a:cs typeface="Times New Roman"/>
              </a:rPr>
              <a:t>2 </a:t>
            </a:r>
            <a:r>
              <a:rPr lang="en-US" sz="4000" b="1" dirty="0" smtClean="0">
                <a:latin typeface="Times New Roman"/>
                <a:cs typeface="Times New Roman"/>
              </a:rPr>
              <a:t>Statistic </a:t>
            </a:r>
            <a:endParaRPr lang="en-US" sz="4000" b="1" dirty="0">
              <a:latin typeface="Times New Roman"/>
              <a:cs typeface="Times New Roman"/>
            </a:endParaRPr>
          </a:p>
        </p:txBody>
      </p:sp>
      <p:sp>
        <p:nvSpPr>
          <p:cNvPr id="3" name="Content Placeholder 2"/>
          <p:cNvSpPr>
            <a:spLocks noGrp="1"/>
          </p:cNvSpPr>
          <p:nvPr>
            <p:ph idx="1"/>
          </p:nvPr>
        </p:nvSpPr>
        <p:spPr>
          <a:xfrm>
            <a:off x="838200" y="1722437"/>
            <a:ext cx="8229600" cy="4525963"/>
          </a:xfrm>
        </p:spPr>
        <p:txBody>
          <a:bodyPr/>
          <a:lstStyle/>
          <a:p>
            <a:r>
              <a:rPr lang="en-US" b="1" dirty="0" smtClean="0">
                <a:latin typeface="Times New Roman"/>
                <a:cs typeface="Times New Roman"/>
              </a:rPr>
              <a:t>Calculating </a:t>
            </a:r>
            <a:r>
              <a:rPr lang="el-GR" b="1" i="1" dirty="0" smtClean="0">
                <a:latin typeface="Times New Roman"/>
                <a:cs typeface="Times New Roman"/>
              </a:rPr>
              <a:t>Χ</a:t>
            </a:r>
            <a:r>
              <a:rPr lang="en-US" b="1" baseline="30000" dirty="0" smtClean="0">
                <a:latin typeface="Times New Roman"/>
                <a:cs typeface="Times New Roman"/>
              </a:rPr>
              <a:t>2</a:t>
            </a:r>
            <a:r>
              <a:rPr lang="en-US" b="1" dirty="0" smtClean="0">
                <a:latin typeface="Times New Roman"/>
                <a:cs typeface="Times New Roman"/>
              </a:rPr>
              <a:t>: </a:t>
            </a:r>
            <a:r>
              <a:rPr lang="en-US" dirty="0" smtClean="0">
                <a:latin typeface="Times New Roman"/>
                <a:cs typeface="Times New Roman"/>
              </a:rPr>
              <a:t>To test whether gender and regular exercise are independent, we first consider only the sum values of the contingency table. We then calculate the values we would expect to obtain if the variables were independent.</a:t>
            </a:r>
          </a:p>
          <a:p>
            <a:pPr>
              <a:buNone/>
            </a:pPr>
            <a:endParaRPr lang="en-US" dirty="0" smtClean="0">
              <a:latin typeface="Times New Roman"/>
              <a:cs typeface="Times New Roman"/>
            </a:endParaRP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0" y="381000"/>
            <a:ext cx="3276600" cy="944562"/>
          </a:xfrm>
          <a:ln w="57150" cmpd="sng">
            <a:solidFill>
              <a:schemeClr val="tx1"/>
            </a:solidFill>
          </a:ln>
        </p:spPr>
        <p:txBody>
          <a:bodyPr>
            <a:normAutofit/>
          </a:bodyPr>
          <a:lstStyle/>
          <a:p>
            <a:r>
              <a:rPr lang="en-US" sz="4000" b="1" dirty="0" smtClean="0">
                <a:latin typeface="Times New Roman"/>
                <a:cs typeface="Times New Roman"/>
              </a:rPr>
              <a:t> </a:t>
            </a:r>
            <a:r>
              <a:rPr lang="el-GR" sz="4000" b="1" i="1" dirty="0" smtClean="0">
                <a:latin typeface="Times New Roman"/>
                <a:cs typeface="Times New Roman"/>
              </a:rPr>
              <a:t>Χ</a:t>
            </a:r>
            <a:r>
              <a:rPr lang="en-US" sz="4000" b="1" baseline="30000" dirty="0" smtClean="0">
                <a:latin typeface="Times New Roman"/>
                <a:cs typeface="Times New Roman"/>
              </a:rPr>
              <a:t>2 </a:t>
            </a:r>
            <a:r>
              <a:rPr lang="en-US" sz="4000" b="1" dirty="0" smtClean="0">
                <a:latin typeface="Times New Roman"/>
                <a:cs typeface="Times New Roman"/>
              </a:rPr>
              <a:t>Statistic </a:t>
            </a:r>
            <a:endParaRPr lang="en-US" sz="4000" b="1" dirty="0">
              <a:latin typeface="Times New Roman"/>
              <a:cs typeface="Times New Roman"/>
            </a:endParaRPr>
          </a:p>
        </p:txBody>
      </p:sp>
      <p:sp>
        <p:nvSpPr>
          <p:cNvPr id="3" name="Content Placeholder 2"/>
          <p:cNvSpPr>
            <a:spLocks noGrp="1"/>
          </p:cNvSpPr>
          <p:nvPr>
            <p:ph idx="1"/>
          </p:nvPr>
        </p:nvSpPr>
        <p:spPr>
          <a:xfrm>
            <a:off x="457200" y="1722437"/>
            <a:ext cx="8610600" cy="4525963"/>
          </a:xfrm>
        </p:spPr>
        <p:txBody>
          <a:bodyPr>
            <a:normAutofit/>
          </a:bodyPr>
          <a:lstStyle/>
          <a:p>
            <a:r>
              <a:rPr lang="en-US" sz="2800" dirty="0" smtClean="0">
                <a:latin typeface="Times New Roman" pitchFamily="18" charset="0"/>
                <a:cs typeface="Times New Roman" pitchFamily="18" charset="0"/>
              </a:rPr>
              <a:t>If gender and exercise were independent, then</a:t>
            </a:r>
          </a:p>
          <a:p>
            <a:pPr>
              <a:buNone/>
            </a:pPr>
            <a:endParaRPr lang="en-US" sz="2800" dirty="0" smtClean="0">
              <a:latin typeface="Times New Roman" pitchFamily="18" charset="0"/>
              <a:cs typeface="Times New Roman" pitchFamily="18" charset="0"/>
            </a:endParaRPr>
          </a:p>
          <a:p>
            <a:pPr>
              <a:buNone/>
            </a:pPr>
            <a:endParaRPr lang="en-US" sz="2800" dirty="0" smtClean="0">
              <a:latin typeface="Times New Roman" pitchFamily="18" charset="0"/>
              <a:cs typeface="Times New Roman" pitchFamily="18" charset="0"/>
            </a:endParaRPr>
          </a:p>
          <a:p>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So, in the sample of 400 adults, we would except</a:t>
            </a:r>
            <a:endParaRPr lang="en-US" sz="2800" dirty="0">
              <a:latin typeface="Times New Roman" pitchFamily="18" charset="0"/>
              <a:cs typeface="Times New Roman" pitchFamily="18" charset="0"/>
            </a:endParaRPr>
          </a:p>
        </p:txBody>
      </p:sp>
      <p:pic>
        <p:nvPicPr>
          <p:cNvPr id="40962" name="Picture 2"/>
          <p:cNvPicPr>
            <a:picLocks noChangeAspect="1" noChangeArrowheads="1"/>
          </p:cNvPicPr>
          <p:nvPr/>
        </p:nvPicPr>
        <p:blipFill>
          <a:blip r:embed="rId2"/>
          <a:srcRect/>
          <a:stretch>
            <a:fillRect/>
          </a:stretch>
        </p:blipFill>
        <p:spPr bwMode="auto">
          <a:xfrm>
            <a:off x="2627539" y="2286000"/>
            <a:ext cx="3697061" cy="1257300"/>
          </a:xfrm>
          <a:prstGeom prst="rect">
            <a:avLst/>
          </a:prstGeom>
          <a:noFill/>
          <a:ln w="9525">
            <a:noFill/>
            <a:miter lim="800000"/>
            <a:headEnd/>
            <a:tailEnd/>
          </a:ln>
          <a:effectLst/>
        </p:spPr>
      </p:pic>
      <p:pic>
        <p:nvPicPr>
          <p:cNvPr id="40963" name="Picture 3"/>
          <p:cNvPicPr>
            <a:picLocks noChangeAspect="1" noChangeArrowheads="1"/>
          </p:cNvPicPr>
          <p:nvPr/>
        </p:nvPicPr>
        <p:blipFill>
          <a:blip r:embed="rId3"/>
          <a:srcRect/>
          <a:stretch>
            <a:fillRect/>
          </a:stretch>
        </p:blipFill>
        <p:spPr bwMode="auto">
          <a:xfrm>
            <a:off x="447675" y="4419600"/>
            <a:ext cx="8248650" cy="654050"/>
          </a:xfrm>
          <a:prstGeom prst="rect">
            <a:avLst/>
          </a:prstGeom>
          <a:noFill/>
          <a:ln w="9525">
            <a:noFill/>
            <a:miter lim="800000"/>
            <a:headEnd/>
            <a:tailEnd/>
          </a:ln>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wipe(left)">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1"/>
            <a:ext cx="8610600" cy="5867400"/>
          </a:xfrm>
        </p:spPr>
        <p:txBody>
          <a:bodyPr>
            <a:normAutofit/>
          </a:bodyPr>
          <a:lstStyle/>
          <a:p>
            <a:r>
              <a:rPr lang="en-US" sz="2800" dirty="0" smtClean="0">
                <a:latin typeface="Times New Roman" pitchFamily="18" charset="0"/>
                <a:cs typeface="Times New Roman" pitchFamily="18" charset="0"/>
              </a:rPr>
              <a:t>We can perform similar calculations for each cell to complete an </a:t>
            </a:r>
            <a:r>
              <a:rPr lang="en-US" sz="2800" b="1" dirty="0" smtClean="0">
                <a:latin typeface="Times New Roman" pitchFamily="18" charset="0"/>
                <a:cs typeface="Times New Roman" pitchFamily="18" charset="0"/>
              </a:rPr>
              <a:t>expected frequency table</a:t>
            </a:r>
            <a:r>
              <a:rPr lang="en-US" sz="2800" dirty="0" smtClean="0">
                <a:latin typeface="Times New Roman" pitchFamily="18" charset="0"/>
                <a:cs typeface="Times New Roman" pitchFamily="18" charset="0"/>
              </a:rPr>
              <a:t>. </a:t>
            </a:r>
          </a:p>
          <a:p>
            <a:endParaRPr lang="en-US" sz="2800" dirty="0" smtClean="0">
              <a:latin typeface="Times New Roman" pitchFamily="18" charset="0"/>
              <a:cs typeface="Times New Roman" pitchFamily="18" charset="0"/>
            </a:endParaRPr>
          </a:p>
          <a:p>
            <a:endParaRPr lang="en-US" sz="2800" dirty="0" smtClean="0">
              <a:latin typeface="Times New Roman" pitchFamily="18" charset="0"/>
              <a:cs typeface="Times New Roman" pitchFamily="18" charset="0"/>
            </a:endParaRPr>
          </a:p>
          <a:p>
            <a:endParaRPr lang="en-US" sz="2800" dirty="0" smtClean="0">
              <a:latin typeface="Times New Roman" pitchFamily="18" charset="0"/>
              <a:cs typeface="Times New Roman" pitchFamily="18" charset="0"/>
            </a:endParaRPr>
          </a:p>
          <a:p>
            <a:endParaRPr lang="en-US" sz="2800" dirty="0" smtClean="0">
              <a:latin typeface="Times New Roman" pitchFamily="18" charset="0"/>
              <a:cs typeface="Times New Roman" pitchFamily="18" charset="0"/>
            </a:endParaRPr>
          </a:p>
          <a:p>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The </a:t>
            </a:r>
            <a:r>
              <a:rPr lang="el-GR" sz="2800" b="1" i="1" dirty="0" smtClean="0">
                <a:latin typeface="Times New Roman"/>
                <a:cs typeface="Times New Roman"/>
              </a:rPr>
              <a:t>Χ</a:t>
            </a:r>
            <a:r>
              <a:rPr lang="en-US" sz="2800" b="1" baseline="30000" dirty="0" smtClean="0">
                <a:latin typeface="Times New Roman"/>
                <a:cs typeface="Times New Roman"/>
              </a:rPr>
              <a:t>2</a:t>
            </a:r>
            <a:r>
              <a:rPr lang="en-US" sz="2800" dirty="0" smtClean="0">
                <a:latin typeface="Times New Roman"/>
                <a:cs typeface="Times New Roman"/>
              </a:rPr>
              <a:t> test examines the difference between the observed values we obtained from our sample, and the expected values we have calculated.</a:t>
            </a:r>
            <a:endParaRPr lang="en-US" sz="2800" dirty="0" smtClean="0">
              <a:latin typeface="Times New Roman" pitchFamily="18" charset="0"/>
              <a:cs typeface="Times New Roman" pitchFamily="18" charset="0"/>
            </a:endParaRPr>
          </a:p>
          <a:p>
            <a:pPr>
              <a:buNone/>
            </a:pPr>
            <a:endParaRPr lang="en-US" sz="2800" dirty="0" smtClean="0">
              <a:latin typeface="Times New Roman" pitchFamily="18" charset="0"/>
              <a:cs typeface="Times New Roman" pitchFamily="18" charset="0"/>
            </a:endParaRPr>
          </a:p>
          <a:p>
            <a:pPr>
              <a:buNone/>
            </a:pPr>
            <a:endParaRPr lang="en-US" sz="2800" dirty="0" smtClean="0">
              <a:latin typeface="Times New Roman" pitchFamily="18" charset="0"/>
              <a:cs typeface="Times New Roman" pitchFamily="18" charset="0"/>
            </a:endParaRPr>
          </a:p>
          <a:p>
            <a:endParaRPr lang="en-US" sz="2800" dirty="0" smtClean="0">
              <a:latin typeface="Times New Roman" pitchFamily="18" charset="0"/>
              <a:cs typeface="Times New Roman" pitchFamily="18" charset="0"/>
            </a:endParaRPr>
          </a:p>
        </p:txBody>
      </p:sp>
      <p:pic>
        <p:nvPicPr>
          <p:cNvPr id="43010" name="Picture 2"/>
          <p:cNvPicPr>
            <a:picLocks noChangeAspect="1" noChangeArrowheads="1"/>
          </p:cNvPicPr>
          <p:nvPr/>
        </p:nvPicPr>
        <p:blipFill>
          <a:blip r:embed="rId2"/>
          <a:srcRect/>
          <a:stretch>
            <a:fillRect/>
          </a:stretch>
        </p:blipFill>
        <p:spPr bwMode="auto">
          <a:xfrm>
            <a:off x="1764323" y="1541584"/>
            <a:ext cx="5613400" cy="2304007"/>
          </a:xfrm>
          <a:prstGeom prst="rect">
            <a:avLst/>
          </a:prstGeom>
          <a:noFill/>
          <a:ln w="9525">
            <a:noFill/>
            <a:miter lim="800000"/>
            <a:headEnd/>
            <a:tailEnd/>
          </a:ln>
          <a:effectLst/>
        </p:spPr>
      </p:pic>
      <p:pic>
        <p:nvPicPr>
          <p:cNvPr id="43011" name="Picture 3"/>
          <p:cNvPicPr>
            <a:picLocks noChangeAspect="1" noChangeArrowheads="1"/>
          </p:cNvPicPr>
          <p:nvPr/>
        </p:nvPicPr>
        <p:blipFill>
          <a:blip r:embed="rId3"/>
          <a:srcRect/>
          <a:stretch>
            <a:fillRect/>
          </a:stretch>
        </p:blipFill>
        <p:spPr bwMode="auto">
          <a:xfrm>
            <a:off x="1050925" y="5321301"/>
            <a:ext cx="7042150" cy="927100"/>
          </a:xfrm>
          <a:prstGeom prst="rect">
            <a:avLst/>
          </a:prstGeom>
          <a:noFill/>
          <a:ln w="9525">
            <a:noFill/>
            <a:miter lim="800000"/>
            <a:headEnd/>
            <a:tailEnd/>
          </a:ln>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wipe(left)">
                                      <p:cBhvr>
                                        <p:cTn id="1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1"/>
            <a:ext cx="8610600" cy="5867400"/>
          </a:xfrm>
        </p:spPr>
        <p:txBody>
          <a:bodyPr>
            <a:normAutofit/>
          </a:bodyPr>
          <a:lstStyle/>
          <a:p>
            <a:r>
              <a:rPr lang="en-US" sz="2800" dirty="0" smtClean="0">
                <a:latin typeface="Times New Roman" pitchFamily="18" charset="0"/>
                <a:cs typeface="Times New Roman" pitchFamily="18" charset="0"/>
              </a:rPr>
              <a:t>If the variables are independent, the observed and expected values will be similar. This means the value of ( </a:t>
            </a:r>
            <a:r>
              <a:rPr lang="en-US" sz="2800" i="1" dirty="0" smtClean="0">
                <a:latin typeface="Times New Roman" pitchFamily="18" charset="0"/>
                <a:cs typeface="Times New Roman" pitchFamily="18" charset="0"/>
              </a:rPr>
              <a:t>f</a:t>
            </a:r>
            <a:r>
              <a:rPr lang="en-US" sz="2800" baseline="-25000" dirty="0" smtClean="0">
                <a:latin typeface="Times New Roman" pitchFamily="18" charset="0"/>
                <a:cs typeface="Times New Roman" pitchFamily="18" charset="0"/>
              </a:rPr>
              <a:t>0</a:t>
            </a:r>
            <a:r>
              <a:rPr lang="en-US" sz="2800" dirty="0" smtClean="0">
                <a:latin typeface="Times New Roman" pitchFamily="18" charset="0"/>
                <a:cs typeface="Times New Roman" pitchFamily="18" charset="0"/>
              </a:rPr>
              <a:t> – </a:t>
            </a:r>
            <a:r>
              <a:rPr lang="en-US" sz="2800" i="1" dirty="0" err="1" smtClean="0">
                <a:latin typeface="Times New Roman" pitchFamily="18" charset="0"/>
                <a:cs typeface="Times New Roman" pitchFamily="18" charset="0"/>
              </a:rPr>
              <a:t>f</a:t>
            </a:r>
            <a:r>
              <a:rPr lang="en-US" sz="2800" baseline="-25000" dirty="0" err="1" smtClean="0">
                <a:latin typeface="Times New Roman" pitchFamily="18" charset="0"/>
                <a:cs typeface="Times New Roman" pitchFamily="18" charset="0"/>
              </a:rPr>
              <a:t>e</a:t>
            </a:r>
            <a:r>
              <a:rPr lang="en-US" sz="2800" baseline="-250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 will be small, and hence </a:t>
            </a:r>
            <a:r>
              <a:rPr lang="el-GR" sz="2800" b="1" i="1" dirty="0" smtClean="0">
                <a:latin typeface="Times New Roman"/>
                <a:cs typeface="Times New Roman"/>
              </a:rPr>
              <a:t>Χ</a:t>
            </a:r>
            <a:r>
              <a:rPr lang="en-US" sz="2800" b="1" baseline="30000" dirty="0" smtClean="0">
                <a:latin typeface="Times New Roman"/>
                <a:cs typeface="Times New Roman"/>
              </a:rPr>
              <a:t>2</a:t>
            </a:r>
            <a:r>
              <a:rPr lang="en-US" sz="2800" baseline="-25000" dirty="0" smtClean="0">
                <a:latin typeface="Times New Roman"/>
                <a:cs typeface="Times New Roman"/>
              </a:rPr>
              <a:t>calc</a:t>
            </a:r>
            <a:r>
              <a:rPr lang="en-US" sz="2800" dirty="0" smtClean="0">
                <a:latin typeface="Times New Roman"/>
                <a:cs typeface="Times New Roman"/>
              </a:rPr>
              <a:t> will be small.</a:t>
            </a: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If the variables are not independent, the observed will differ greatly from the expected values. This means the value of ( </a:t>
            </a:r>
            <a:r>
              <a:rPr lang="en-US" sz="2800" i="1" dirty="0" smtClean="0">
                <a:latin typeface="Times New Roman" pitchFamily="18" charset="0"/>
                <a:cs typeface="Times New Roman" pitchFamily="18" charset="0"/>
              </a:rPr>
              <a:t>f</a:t>
            </a:r>
            <a:r>
              <a:rPr lang="en-US" sz="2800" baseline="-25000" dirty="0" smtClean="0">
                <a:latin typeface="Times New Roman" pitchFamily="18" charset="0"/>
                <a:cs typeface="Times New Roman" pitchFamily="18" charset="0"/>
              </a:rPr>
              <a:t>0</a:t>
            </a:r>
            <a:r>
              <a:rPr lang="en-US" sz="2800" dirty="0" smtClean="0">
                <a:latin typeface="Times New Roman" pitchFamily="18" charset="0"/>
                <a:cs typeface="Times New Roman" pitchFamily="18" charset="0"/>
              </a:rPr>
              <a:t> – </a:t>
            </a:r>
            <a:r>
              <a:rPr lang="en-US" sz="2800" i="1" dirty="0" err="1" smtClean="0">
                <a:latin typeface="Times New Roman" pitchFamily="18" charset="0"/>
                <a:cs typeface="Times New Roman" pitchFamily="18" charset="0"/>
              </a:rPr>
              <a:t>f</a:t>
            </a:r>
            <a:r>
              <a:rPr lang="en-US" sz="2800" baseline="-25000" dirty="0" err="1" smtClean="0">
                <a:latin typeface="Times New Roman" pitchFamily="18" charset="0"/>
                <a:cs typeface="Times New Roman" pitchFamily="18" charset="0"/>
              </a:rPr>
              <a:t>e</a:t>
            </a:r>
            <a:r>
              <a:rPr lang="en-US" sz="2800" baseline="-250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 will be large, and hence </a:t>
            </a:r>
            <a:r>
              <a:rPr lang="el-GR" sz="2800" b="1" i="1" dirty="0" smtClean="0">
                <a:latin typeface="Times New Roman"/>
                <a:cs typeface="Times New Roman"/>
              </a:rPr>
              <a:t>Χ</a:t>
            </a:r>
            <a:r>
              <a:rPr lang="en-US" sz="2800" b="1" baseline="30000" dirty="0" smtClean="0">
                <a:latin typeface="Times New Roman"/>
                <a:cs typeface="Times New Roman"/>
              </a:rPr>
              <a:t>2</a:t>
            </a:r>
            <a:r>
              <a:rPr lang="en-US" sz="2800" baseline="-25000" dirty="0" smtClean="0">
                <a:latin typeface="Times New Roman"/>
                <a:cs typeface="Times New Roman"/>
              </a:rPr>
              <a:t>calc</a:t>
            </a:r>
            <a:r>
              <a:rPr lang="en-US" sz="2800" dirty="0" smtClean="0">
                <a:latin typeface="Times New Roman"/>
                <a:cs typeface="Times New Roman"/>
              </a:rPr>
              <a:t> will be large.</a:t>
            </a:r>
            <a:endParaRPr lang="en-US" sz="2800" dirty="0" smtClean="0">
              <a:latin typeface="Times New Roman" pitchFamily="18" charset="0"/>
              <a:cs typeface="Times New Roman" pitchFamily="18" charset="0"/>
            </a:endParaRPr>
          </a:p>
          <a:p>
            <a:pPr>
              <a:buNone/>
            </a:pPr>
            <a:endParaRPr lang="en-US" sz="2800" dirty="0" smtClean="0">
              <a:latin typeface="Times New Roman" pitchFamily="18" charset="0"/>
              <a:cs typeface="Times New Roman" pitchFamily="18" charset="0"/>
            </a:endParaRPr>
          </a:p>
          <a:p>
            <a:endParaRPr lang="en-US" sz="2800" dirty="0" smtClean="0">
              <a:latin typeface="Times New Roman" pitchFamily="18" charset="0"/>
              <a:cs typeface="Times New Roman" pitchFamily="18" charset="0"/>
            </a:endParaRPr>
          </a:p>
        </p:txBody>
      </p:sp>
      <p:pic>
        <p:nvPicPr>
          <p:cNvPr id="44034" name="Picture 2"/>
          <p:cNvPicPr>
            <a:picLocks noChangeAspect="1" noChangeArrowheads="1"/>
          </p:cNvPicPr>
          <p:nvPr/>
        </p:nvPicPr>
        <p:blipFill>
          <a:blip r:embed="rId2"/>
          <a:srcRect/>
          <a:stretch>
            <a:fillRect/>
          </a:stretch>
        </p:blipFill>
        <p:spPr bwMode="auto">
          <a:xfrm>
            <a:off x="1981200" y="3352800"/>
            <a:ext cx="6280150" cy="2876550"/>
          </a:xfrm>
          <a:prstGeom prst="rect">
            <a:avLst/>
          </a:prstGeom>
          <a:noFill/>
          <a:ln w="9525">
            <a:noFill/>
            <a:miter lim="800000"/>
            <a:headEnd/>
            <a:tailEnd/>
          </a:ln>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0" y="381000"/>
            <a:ext cx="3276600" cy="944562"/>
          </a:xfrm>
          <a:ln w="57150" cmpd="sng">
            <a:solidFill>
              <a:schemeClr val="tx1"/>
            </a:solidFill>
          </a:ln>
        </p:spPr>
        <p:txBody>
          <a:bodyPr>
            <a:normAutofit/>
          </a:bodyPr>
          <a:lstStyle/>
          <a:p>
            <a:r>
              <a:rPr lang="en-US" sz="4000" b="1" dirty="0" smtClean="0">
                <a:latin typeface="Times New Roman"/>
                <a:cs typeface="Times New Roman"/>
              </a:rPr>
              <a:t> </a:t>
            </a:r>
            <a:r>
              <a:rPr lang="el-GR" sz="4000" b="1" i="1" dirty="0" smtClean="0">
                <a:latin typeface="Times New Roman"/>
                <a:cs typeface="Times New Roman"/>
              </a:rPr>
              <a:t>Χ</a:t>
            </a:r>
            <a:r>
              <a:rPr lang="en-US" sz="4000" b="1" baseline="30000" dirty="0" smtClean="0">
                <a:latin typeface="Times New Roman"/>
                <a:cs typeface="Times New Roman"/>
              </a:rPr>
              <a:t>2 </a:t>
            </a:r>
            <a:r>
              <a:rPr lang="en-US" sz="4000" b="1" dirty="0" smtClean="0">
                <a:latin typeface="Times New Roman"/>
                <a:cs typeface="Times New Roman"/>
              </a:rPr>
              <a:t>Statistic </a:t>
            </a:r>
            <a:endParaRPr lang="en-US" sz="4000" b="1" dirty="0">
              <a:latin typeface="Times New Roman"/>
              <a:cs typeface="Times New Roman"/>
            </a:endParaRPr>
          </a:p>
        </p:txBody>
      </p:sp>
      <p:sp>
        <p:nvSpPr>
          <p:cNvPr id="3" name="Content Placeholder 2"/>
          <p:cNvSpPr>
            <a:spLocks noGrp="1"/>
          </p:cNvSpPr>
          <p:nvPr>
            <p:ph idx="1"/>
          </p:nvPr>
        </p:nvSpPr>
        <p:spPr>
          <a:xfrm>
            <a:off x="838200" y="1722437"/>
            <a:ext cx="8229600" cy="4525963"/>
          </a:xfrm>
        </p:spPr>
        <p:txBody>
          <a:bodyPr>
            <a:normAutofit fontScale="92500" lnSpcReduction="10000"/>
          </a:bodyPr>
          <a:lstStyle/>
          <a:p>
            <a:r>
              <a:rPr lang="en-US" dirty="0" smtClean="0">
                <a:latin typeface="Times New Roman"/>
                <a:cs typeface="Times New Roman"/>
              </a:rPr>
              <a:t>On TI-84</a:t>
            </a:r>
          </a:p>
          <a:p>
            <a:pPr marL="971550" lvl="1" indent="-514350">
              <a:buFont typeface="Arial" pitchFamily="34" charset="0"/>
              <a:buChar char="•"/>
            </a:pPr>
            <a:r>
              <a:rPr lang="en-US" dirty="0" smtClean="0">
                <a:latin typeface="Times New Roman"/>
                <a:cs typeface="Times New Roman"/>
              </a:rPr>
              <a:t>Put observed data in Matrix A</a:t>
            </a:r>
          </a:p>
          <a:p>
            <a:endParaRPr lang="en-US" dirty="0" smtClean="0">
              <a:latin typeface="Times New Roman"/>
              <a:cs typeface="Times New Roman"/>
            </a:endParaRPr>
          </a:p>
          <a:p>
            <a:endParaRPr lang="en-US" dirty="0" smtClean="0">
              <a:latin typeface="Times New Roman"/>
              <a:cs typeface="Times New Roman"/>
            </a:endParaRPr>
          </a:p>
          <a:p>
            <a:endParaRPr lang="en-US" dirty="0" smtClean="0">
              <a:latin typeface="Times New Roman"/>
              <a:cs typeface="Times New Roman"/>
            </a:endParaRPr>
          </a:p>
          <a:p>
            <a:endParaRPr lang="en-US" dirty="0" smtClean="0">
              <a:latin typeface="Times New Roman"/>
              <a:cs typeface="Times New Roman"/>
            </a:endParaRPr>
          </a:p>
          <a:p>
            <a:endParaRPr lang="en-US" dirty="0" smtClean="0">
              <a:latin typeface="Times New Roman"/>
              <a:cs typeface="Times New Roman"/>
            </a:endParaRPr>
          </a:p>
          <a:p>
            <a:pPr marL="971550" lvl="1" indent="-514350">
              <a:buFont typeface="Arial" pitchFamily="34" charset="0"/>
              <a:buChar char="•"/>
            </a:pPr>
            <a:r>
              <a:rPr lang="en-US" dirty="0" smtClean="0">
                <a:latin typeface="Times New Roman"/>
                <a:cs typeface="Times New Roman"/>
              </a:rPr>
              <a:t>Stat&gt; Tests &gt; C: </a:t>
            </a:r>
            <a:r>
              <a:rPr lang="el-GR" dirty="0" smtClean="0">
                <a:latin typeface="Times New Roman"/>
                <a:cs typeface="Times New Roman"/>
              </a:rPr>
              <a:t>χ</a:t>
            </a:r>
            <a:r>
              <a:rPr lang="en-US" baseline="30000" dirty="0" smtClean="0">
                <a:latin typeface="Times New Roman"/>
                <a:cs typeface="Times New Roman"/>
              </a:rPr>
              <a:t>2</a:t>
            </a:r>
            <a:r>
              <a:rPr lang="en-US" dirty="0" smtClean="0">
                <a:latin typeface="Times New Roman"/>
                <a:cs typeface="Times New Roman"/>
              </a:rPr>
              <a:t>-Test</a:t>
            </a:r>
          </a:p>
          <a:p>
            <a:pPr marL="971550" lvl="1" indent="-514350">
              <a:buFont typeface="Arial" pitchFamily="34" charset="0"/>
              <a:buChar char="•"/>
            </a:pPr>
            <a:r>
              <a:rPr lang="en-US" dirty="0" smtClean="0">
                <a:latin typeface="Times New Roman"/>
                <a:cs typeface="Times New Roman"/>
              </a:rPr>
              <a:t>Calculate</a:t>
            </a:r>
          </a:p>
          <a:p>
            <a:endParaRPr lang="en-US" dirty="0"/>
          </a:p>
        </p:txBody>
      </p:sp>
      <p:pic>
        <p:nvPicPr>
          <p:cNvPr id="45058" name="Picture 2"/>
          <p:cNvPicPr>
            <a:picLocks noChangeAspect="1" noChangeArrowheads="1"/>
          </p:cNvPicPr>
          <p:nvPr/>
        </p:nvPicPr>
        <p:blipFill>
          <a:blip r:embed="rId2"/>
          <a:srcRect/>
          <a:stretch>
            <a:fillRect/>
          </a:stretch>
        </p:blipFill>
        <p:spPr bwMode="auto">
          <a:xfrm>
            <a:off x="0" y="2743200"/>
            <a:ext cx="8959850" cy="2349500"/>
          </a:xfrm>
          <a:prstGeom prst="rect">
            <a:avLst/>
          </a:prstGeom>
          <a:noFill/>
          <a:ln w="9525">
            <a:noFill/>
            <a:miter lim="800000"/>
            <a:headEnd/>
            <a:tailEnd/>
          </a:ln>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500"/>
                                        <p:tgtEl>
                                          <p:spTgt spid="3">
                                            <p:txEl>
                                              <p:pRg st="1" end="1"/>
                                            </p:txEl>
                                          </p:spTgt>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3">
                                            <p:txEl>
                                              <p:pRg st="7" end="7"/>
                                            </p:txEl>
                                          </p:spTgt>
                                        </p:tgtEl>
                                        <p:attrNameLst>
                                          <p:attrName>style.visibility</p:attrName>
                                        </p:attrNameLst>
                                      </p:cBhvr>
                                      <p:to>
                                        <p:strVal val="visible"/>
                                      </p:to>
                                    </p:set>
                                    <p:animEffect transition="in" filter="wipe(left)">
                                      <p:cBhvr>
                                        <p:cTn id="14" dur="500"/>
                                        <p:tgtEl>
                                          <p:spTgt spid="3">
                                            <p:txEl>
                                              <p:pRg st="7" end="7"/>
                                            </p:txEl>
                                          </p:spTgt>
                                        </p:tgtEl>
                                      </p:cBhvr>
                                    </p:animEffect>
                                  </p:childTnLst>
                                </p:cTn>
                              </p:par>
                              <p:par>
                                <p:cTn id="15" presetID="22" presetClass="entr" presetSubtype="8" fill="hold" grpId="0"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animEffect transition="in" filter="wipe(left)">
                                      <p:cBhvr>
                                        <p:cTn id="1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300</TotalTime>
  <Words>746</Words>
  <Application>Microsoft Macintosh PowerPoint</Application>
  <PresentationFormat>On-screen Show (4:3)</PresentationFormat>
  <Paragraphs>147</Paragraphs>
  <Slides>21</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3" baseType="lpstr">
      <vt:lpstr>Office Theme</vt:lpstr>
      <vt:lpstr>Equation</vt:lpstr>
      <vt:lpstr>Consider this table:</vt:lpstr>
      <vt:lpstr>Gender vs. Regular Exercise</vt:lpstr>
      <vt:lpstr>Gender vs. Regular Exercise</vt:lpstr>
      <vt:lpstr>Contingency Tables</vt:lpstr>
      <vt:lpstr> Χ2 Statistic </vt:lpstr>
      <vt:lpstr> Χ2 Statistic </vt:lpstr>
      <vt:lpstr>Slide 7</vt:lpstr>
      <vt:lpstr>Slide 8</vt:lpstr>
      <vt:lpstr> Χ2 Statistic </vt:lpstr>
      <vt:lpstr>Slide 10</vt:lpstr>
      <vt:lpstr> Χ2 Statistic </vt:lpstr>
      <vt:lpstr>Formula Test:</vt:lpstr>
      <vt:lpstr>1. Null and Alternate Hypothesis</vt:lpstr>
      <vt:lpstr> 2&amp;3.  Χ2 Statistic </vt:lpstr>
      <vt:lpstr>4. Find the Critical Value</vt:lpstr>
      <vt:lpstr>Gender vs. Regular Exercise</vt:lpstr>
      <vt:lpstr>4. Find the Critical Value</vt:lpstr>
      <vt:lpstr>5. Accept Null Hypothesis?</vt:lpstr>
      <vt:lpstr>Slide 19</vt:lpstr>
      <vt:lpstr>Slide 20</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Material Taken From:   Mathematics for the international student  Mathematical Studies SL   Mal Coad, Glen Whiffen, John Owen, Robert Haese, Sandra Haese and Mark Bruce   Haese and Haese Publications, 2004</dc:title>
  <dc:creator>Chris</dc:creator>
  <cp:lastModifiedBy>asweeney</cp:lastModifiedBy>
  <cp:revision>32</cp:revision>
  <dcterms:created xsi:type="dcterms:W3CDTF">2011-09-04T03:04:20Z</dcterms:created>
  <dcterms:modified xsi:type="dcterms:W3CDTF">2015-11-16T19:11:16Z</dcterms:modified>
</cp:coreProperties>
</file>