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71" r:id="rId2"/>
    <p:sldId id="457" r:id="rId3"/>
    <p:sldId id="458" r:id="rId4"/>
    <p:sldId id="459" r:id="rId5"/>
    <p:sldId id="464" r:id="rId6"/>
    <p:sldId id="460" r:id="rId7"/>
    <p:sldId id="461" r:id="rId8"/>
    <p:sldId id="462" r:id="rId9"/>
    <p:sldId id="4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22D40A"/>
    <a:srgbClr val="C5DDD3"/>
    <a:srgbClr val="C5DD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>
        <p:scale>
          <a:sx n="82" d="100"/>
          <a:sy n="82" d="100"/>
        </p:scale>
        <p:origin x="-1208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F59BB456-029A-420A-83D6-BA1AF3B27724}" type="datetimeFigureOut">
              <a:rPr lang="en-US"/>
              <a:pPr>
                <a:defRPr/>
              </a:pPr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16" tIns="45708" rIns="91416" bIns="457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38B40A6-B299-4AA0-976F-E753CE428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1447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8B40A6-B299-4AA0-976F-E753CE4284D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B8A1AE-41B2-49D0-9541-82ECF922CA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49B96-00EC-49FB-A392-701C3E5459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6E1B-DF79-485E-B8A3-95C4F4B5A9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479C-A4C6-4D4C-8DB5-947A84755D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BFB15-9445-4598-84C1-305167509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5E9FE-E531-4698-8F1D-04845E1A2A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D974AF6-E821-4EEB-BFF5-3957E51A7C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408AE2AB-7E45-4482-9BE9-B50D472FF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1070-BB85-4CCE-8C93-F3CC06C599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9025D-9F3A-4E96-B9FE-01C3280A2C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992A8-1245-44FF-A1A5-4C0B3A416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F79530-1453-41D0-906A-D3D89DA2E8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ctrTitle"/>
          </p:nvPr>
        </p:nvSpPr>
        <p:spPr>
          <a:xfrm>
            <a:off x="216024" y="1379984"/>
            <a:ext cx="8927976" cy="1905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mtClean="0"/>
              <a:t>Parallel </a:t>
            </a:r>
            <a:r>
              <a:rPr lang="en-US" dirty="0" smtClean="0"/>
              <a:t>&amp; Perpendicular Vectors in Two 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12676"/>
            <a:ext cx="6643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If we have </a:t>
            </a:r>
            <a:r>
              <a:rPr lang="en-US" sz="2400" i="1" dirty="0" err="1" smtClean="0">
                <a:latin typeface="+mn-lt"/>
              </a:rPr>
              <a:t>c</a:t>
            </a:r>
            <a:r>
              <a:rPr lang="en-US" sz="2400" b="1" i="1" dirty="0" err="1" smtClean="0">
                <a:latin typeface="+mn-lt"/>
              </a:rPr>
              <a:t>v</a:t>
            </a:r>
            <a:r>
              <a:rPr lang="en-US" sz="2400" dirty="0" smtClean="0">
                <a:latin typeface="+mn-lt"/>
              </a:rPr>
              <a:t>, it is a scalar multiplied times a vector.</a:t>
            </a:r>
          </a:p>
          <a:p>
            <a:r>
              <a:rPr lang="en-US" sz="2400" dirty="0" smtClean="0">
                <a:latin typeface="+mn-lt"/>
              </a:rPr>
              <a:t>What about a vector times a vector?</a:t>
            </a:r>
          </a:p>
          <a:p>
            <a:r>
              <a:rPr lang="en-US" sz="2400" dirty="0" smtClean="0">
                <a:latin typeface="+mn-lt"/>
              </a:rPr>
              <a:t>Dot Product:</a:t>
            </a:r>
          </a:p>
        </p:txBody>
      </p:sp>
      <p:graphicFrame>
        <p:nvGraphicFramePr>
          <p:cNvPr id="384002" name="Object 2"/>
          <p:cNvGraphicFramePr>
            <a:graphicFrameLocks noChangeAspect="1"/>
          </p:cNvGraphicFramePr>
          <p:nvPr/>
        </p:nvGraphicFramePr>
        <p:xfrm>
          <a:off x="1776350" y="1234654"/>
          <a:ext cx="7296150" cy="538162"/>
        </p:xfrm>
        <a:graphic>
          <a:graphicData uri="http://schemas.openxmlformats.org/presentationml/2006/ole">
            <p:oleObj spid="_x0000_s384016" name="Equation" r:id="rId3" imgW="3352800" imgH="25400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72300" y="1808820"/>
            <a:ext cx="1892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it’s a number!</a:t>
            </a:r>
          </a:p>
          <a:p>
            <a:r>
              <a:rPr lang="en-US" sz="2400" dirty="0" smtClean="0">
                <a:latin typeface="+mn-lt"/>
              </a:rPr>
              <a:t>(not a vector)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508" y="2996952"/>
            <a:ext cx="79560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Ex 1)  Two Truths &amp; a Lie    Find the dot product.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+mn-lt"/>
              </a:rPr>
              <a:t>       A)			      B)				 C)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+mn-lt"/>
              </a:rPr>
              <a:t>	         29			7			   0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+mn-lt"/>
              </a:rPr>
              <a:t>				     should be 13</a:t>
            </a:r>
          </a:p>
        </p:txBody>
      </p:sp>
      <p:graphicFrame>
        <p:nvGraphicFramePr>
          <p:cNvPr id="384003" name="Object 3"/>
          <p:cNvGraphicFramePr>
            <a:graphicFrameLocks noChangeAspect="1"/>
          </p:cNvGraphicFramePr>
          <p:nvPr/>
        </p:nvGraphicFramePr>
        <p:xfrm>
          <a:off x="935038" y="3501008"/>
          <a:ext cx="7739062" cy="484188"/>
        </p:xfrm>
        <a:graphic>
          <a:graphicData uri="http://schemas.openxmlformats.org/presentationml/2006/ole">
            <p:oleObj spid="_x0000_s384017" name="Equation" r:id="rId4" imgW="3556000" imgH="228600" progId="">
              <p:embed/>
            </p:oleObj>
          </a:graphicData>
        </a:graphic>
      </p:graphicFrame>
      <p:pic>
        <p:nvPicPr>
          <p:cNvPr id="384004" name="Picture 4" descr="C:\Users\Sondra Toshiba\AppData\Local\Microsoft\Windows\Temporary Internet Files\Content.IE5\SG7XLP3Y\MC90043466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55676" y="4576698"/>
            <a:ext cx="396044" cy="364470"/>
          </a:xfrm>
          <a:prstGeom prst="rect">
            <a:avLst/>
          </a:prstGeom>
          <a:noFill/>
        </p:spPr>
      </p:pic>
      <p:pic>
        <p:nvPicPr>
          <p:cNvPr id="8" name="Picture 4" descr="C:\Users\Sondra Toshiba\AppData\Local\Microsoft\Windows\Temporary Internet Files\Content.IE5\SG7XLP3Y\MC90043466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0332" y="4581128"/>
            <a:ext cx="396044" cy="364470"/>
          </a:xfrm>
          <a:prstGeom prst="rect">
            <a:avLst/>
          </a:prstGeom>
          <a:noFill/>
        </p:spPr>
      </p:pic>
      <p:pic>
        <p:nvPicPr>
          <p:cNvPr id="384005" name="Picture 5" descr="C:\Users\Sondra Toshiba\AppData\Local\Microsoft\Windows\Temporary Internet Files\Content.IE5\Y6YFP1E2\MC900432537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4221088"/>
            <a:ext cx="363694" cy="36369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496" y="5658343"/>
            <a:ext cx="5777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Perpendicular vectors have a dot product of 0</a:t>
            </a:r>
          </a:p>
          <a:p>
            <a:r>
              <a:rPr lang="en-US" sz="2400" dirty="0" smtClean="0">
                <a:latin typeface="+mn-lt"/>
              </a:rPr>
              <a:t>called </a:t>
            </a:r>
            <a:r>
              <a:rPr lang="en-US" sz="2400" u="sng" dirty="0" smtClean="0">
                <a:latin typeface="+mn-lt"/>
              </a:rPr>
              <a:t>orthogonal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u="sng" dirty="0" smtClean="0">
                <a:latin typeface="+mn-lt"/>
              </a:rPr>
              <a:t>vectors</a:t>
            </a:r>
            <a:r>
              <a:rPr lang="en-US" sz="2400" dirty="0" smtClean="0">
                <a:latin typeface="+mn-lt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84168" y="1232756"/>
            <a:ext cx="3023828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8226406" y="1106742"/>
            <a:ext cx="216024" cy="1404156"/>
          </a:xfrm>
          <a:prstGeom prst="leftBrac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5846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We can utilize the Law of Cosines to find the angle between any two vectors.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719572" y="1628800"/>
            <a:ext cx="648072" cy="972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356069" y="1628800"/>
            <a:ext cx="1656184" cy="9721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9572" y="1628800"/>
            <a:ext cx="226825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23628" y="2132856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>
                <a:latin typeface="Times New Roman"/>
                <a:cs typeface="Times New Roman"/>
              </a:rPr>
              <a:t>θ</a:t>
            </a:r>
            <a:endParaRPr lang="en-US" sz="2400" i="1" dirty="0" smtClean="0">
              <a:latin typeface="+mn-lt"/>
            </a:endParaRPr>
          </a:p>
        </p:txBody>
      </p:sp>
      <p:graphicFrame>
        <p:nvGraphicFramePr>
          <p:cNvPr id="385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430422"/>
              </p:ext>
            </p:extLst>
          </p:nvPr>
        </p:nvGraphicFramePr>
        <p:xfrm>
          <a:off x="620713" y="1341438"/>
          <a:ext cx="2224087" cy="942975"/>
        </p:xfrm>
        <a:graphic>
          <a:graphicData uri="http://schemas.openxmlformats.org/presentationml/2006/ole">
            <p:oleObj spid="_x0000_s385047" name="Equation" r:id="rId3" imgW="1168200" imgH="507960" progId="">
              <p:embed/>
            </p:oleObj>
          </a:graphicData>
        </a:graphic>
      </p:graphicFrame>
      <p:graphicFrame>
        <p:nvGraphicFramePr>
          <p:cNvPr id="385027" name="Object 3"/>
          <p:cNvGraphicFramePr>
            <a:graphicFrameLocks noChangeAspect="1"/>
          </p:cNvGraphicFramePr>
          <p:nvPr/>
        </p:nvGraphicFramePr>
        <p:xfrm>
          <a:off x="4535996" y="1484784"/>
          <a:ext cx="2044700" cy="914400"/>
        </p:xfrm>
        <a:graphic>
          <a:graphicData uri="http://schemas.openxmlformats.org/presentationml/2006/ole">
            <p:oleObj spid="_x0000_s385048" name="Equation" r:id="rId4" imgW="939392" imgH="431613" progId="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1500" y="3104964"/>
            <a:ext cx="6801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Ex 2)  Find the measure of the angle between vectors </a:t>
            </a:r>
          </a:p>
        </p:txBody>
      </p:sp>
      <p:graphicFrame>
        <p:nvGraphicFramePr>
          <p:cNvPr id="385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2410536"/>
              </p:ext>
            </p:extLst>
          </p:nvPr>
        </p:nvGraphicFramePr>
        <p:xfrm>
          <a:off x="398463" y="3575050"/>
          <a:ext cx="8177212" cy="2878138"/>
        </p:xfrm>
        <a:graphic>
          <a:graphicData uri="http://schemas.openxmlformats.org/presentationml/2006/ole">
            <p:oleObj spid="_x0000_s385049" name="Equation" r:id="rId5" imgW="3759120" imgH="1358640" progId="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3743908" y="5661248"/>
            <a:ext cx="1008112" cy="612068"/>
          </a:xfrm>
          <a:prstGeom prst="rect">
            <a:avLst/>
          </a:prstGeom>
          <a:ln w="381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1540" y="4365104"/>
            <a:ext cx="972108" cy="612068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932040" y="4257092"/>
            <a:ext cx="1764196" cy="540060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32240" y="4257092"/>
            <a:ext cx="1872208" cy="972108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1540" y="5481228"/>
            <a:ext cx="3096344" cy="972108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27884" y="5661248"/>
            <a:ext cx="1764196" cy="540060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56069" y="4149080"/>
            <a:ext cx="3527113" cy="612068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39652" y="4725144"/>
            <a:ext cx="1584176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23828" y="4725144"/>
            <a:ext cx="1872208" cy="540060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48064" y="4725144"/>
            <a:ext cx="1764196" cy="540060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08" y="548680"/>
            <a:ext cx="9144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Parallel vectors have the same slope, they are scalar multiples of each other.</a:t>
            </a:r>
          </a:p>
        </p:txBody>
      </p:sp>
      <p:graphicFrame>
        <p:nvGraphicFramePr>
          <p:cNvPr id="386050" name="Object 2"/>
          <p:cNvGraphicFramePr>
            <a:graphicFrameLocks noChangeAspect="1"/>
          </p:cNvGraphicFramePr>
          <p:nvPr/>
        </p:nvGraphicFramePr>
        <p:xfrm>
          <a:off x="863588" y="944724"/>
          <a:ext cx="6164263" cy="538162"/>
        </p:xfrm>
        <a:graphic>
          <a:graphicData uri="http://schemas.openxmlformats.org/presentationml/2006/ole">
            <p:oleObj spid="_x0000_s386057" name="Equation" r:id="rId3" imgW="2832100" imgH="25400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19564" y="1592796"/>
            <a:ext cx="17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watch out!</a:t>
            </a:r>
          </a:p>
        </p:txBody>
      </p:sp>
      <p:sp>
        <p:nvSpPr>
          <p:cNvPr id="5" name="Left Brace 4"/>
          <p:cNvSpPr/>
          <p:nvPr/>
        </p:nvSpPr>
        <p:spPr>
          <a:xfrm rot="16200000">
            <a:off x="5850396" y="1070484"/>
            <a:ext cx="252028" cy="936612"/>
          </a:xfrm>
          <a:prstGeom prst="leftBrac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b="1" dirty="0" smtClean="0"/>
              <a:t>a</a:t>
            </a:r>
            <a:r>
              <a:rPr lang="en-US" sz="3200" dirty="0" smtClean="0"/>
              <a:t> = (8, -4) and </a:t>
            </a:r>
            <a:r>
              <a:rPr lang="en-US" sz="3200" b="1" dirty="0" smtClean="0"/>
              <a:t>b</a:t>
            </a:r>
            <a:r>
              <a:rPr lang="en-US" sz="3200" dirty="0" smtClean="0"/>
              <a:t> = (2, 1)</a:t>
            </a:r>
          </a:p>
          <a:p>
            <a:pPr lvl="1"/>
            <a:r>
              <a:rPr lang="en-US" sz="2800" dirty="0" smtClean="0"/>
              <a:t>Show that </a:t>
            </a:r>
            <a:r>
              <a:rPr lang="en-US" sz="2800" b="1" dirty="0" smtClean="0"/>
              <a:t>a </a:t>
            </a:r>
            <a:r>
              <a:rPr lang="en-US" sz="2800" b="1" dirty="0" smtClean="0">
                <a:sym typeface="Math1"/>
              </a:rPr>
              <a:t> b </a:t>
            </a:r>
            <a:r>
              <a:rPr lang="en-US" sz="2800" dirty="0" smtClean="0">
                <a:sym typeface="Math1"/>
              </a:rPr>
              <a:t>= </a:t>
            </a:r>
            <a:r>
              <a:rPr lang="en-US" sz="2800" b="1" dirty="0" smtClean="0">
                <a:sym typeface="Math1"/>
              </a:rPr>
              <a:t>b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Math1"/>
              </a:rPr>
              <a:t> </a:t>
            </a:r>
            <a:r>
              <a:rPr lang="en-US" sz="2800" b="1" dirty="0" smtClean="0">
                <a:sym typeface="Math1"/>
              </a:rPr>
              <a:t>a</a:t>
            </a:r>
          </a:p>
          <a:p>
            <a:pPr lvl="1">
              <a:buNone/>
            </a:pPr>
            <a:endParaRPr lang="en-US" sz="2800" b="1" dirty="0" smtClean="0">
              <a:sym typeface="Math1"/>
            </a:endParaRPr>
          </a:p>
          <a:p>
            <a:pPr lvl="1"/>
            <a:r>
              <a:rPr lang="en-US" sz="2800" dirty="0" smtClean="0">
                <a:sym typeface="Math1"/>
              </a:rPr>
              <a:t> </a:t>
            </a:r>
            <a:r>
              <a:rPr lang="en-US" sz="2800" dirty="0" smtClean="0">
                <a:sym typeface="Math1"/>
              </a:rPr>
              <a:t>Find the angle  between </a:t>
            </a:r>
            <a:r>
              <a:rPr lang="en-US" sz="2800" b="1" dirty="0" smtClean="0">
                <a:sym typeface="Math1"/>
              </a:rPr>
              <a:t>a </a:t>
            </a:r>
            <a:r>
              <a:rPr lang="en-US" sz="2800" dirty="0" smtClean="0">
                <a:sym typeface="Math1"/>
              </a:rPr>
              <a:t>and </a:t>
            </a:r>
            <a:r>
              <a:rPr lang="en-US" sz="2800" b="1" dirty="0" smtClean="0">
                <a:sym typeface="Math1"/>
              </a:rPr>
              <a:t>b</a:t>
            </a:r>
            <a:r>
              <a:rPr lang="en-US" sz="2800" dirty="0" smtClean="0">
                <a:sym typeface="Math1"/>
              </a:rPr>
              <a:t> to the nearest tenth of a degree </a:t>
            </a:r>
          </a:p>
          <a:p>
            <a:pPr lvl="1">
              <a:buNone/>
            </a:pPr>
            <a:endParaRPr lang="en-US" sz="2800" dirty="0" smtClean="0">
              <a:sym typeface="Math1"/>
            </a:endParaRPr>
          </a:p>
          <a:p>
            <a:pPr lvl="1">
              <a:buNone/>
            </a:pPr>
            <a:endParaRPr lang="en-US" sz="2800" dirty="0" smtClean="0">
              <a:sym typeface="Math1"/>
            </a:endParaRPr>
          </a:p>
          <a:p>
            <a:pPr lvl="1"/>
            <a:r>
              <a:rPr lang="en-US" sz="2800" dirty="0" smtClean="0">
                <a:sym typeface="Math1"/>
              </a:rPr>
              <a:t>Find a vector that is parallel to </a:t>
            </a:r>
            <a:r>
              <a:rPr lang="en-US" sz="2800" b="1" dirty="0" smtClean="0">
                <a:sym typeface="Math1"/>
              </a:rPr>
              <a:t>a</a:t>
            </a:r>
            <a:r>
              <a:rPr lang="en-US" sz="2800" dirty="0" smtClean="0">
                <a:sym typeface="Math1"/>
              </a:rPr>
              <a:t>.</a:t>
            </a:r>
          </a:p>
          <a:p>
            <a:pPr lvl="1"/>
            <a:endParaRPr lang="en-US" sz="2800" dirty="0" smtClean="0">
              <a:sym typeface="Math1"/>
            </a:endParaRPr>
          </a:p>
          <a:p>
            <a:pPr lvl="1"/>
            <a:r>
              <a:rPr lang="en-US" sz="2800" dirty="0" smtClean="0">
                <a:sym typeface="Math1"/>
              </a:rPr>
              <a:t>Find </a:t>
            </a:r>
            <a:r>
              <a:rPr lang="en-US" sz="2800" dirty="0" smtClean="0">
                <a:sym typeface="Math1"/>
              </a:rPr>
              <a:t>a vector that is </a:t>
            </a:r>
            <a:r>
              <a:rPr lang="en-US" sz="2800" dirty="0" smtClean="0">
                <a:sym typeface="Math1"/>
              </a:rPr>
              <a:t>perpendicular </a:t>
            </a:r>
            <a:r>
              <a:rPr lang="en-US" sz="2800" dirty="0" smtClean="0">
                <a:sym typeface="Math1"/>
              </a:rPr>
              <a:t>to </a:t>
            </a:r>
            <a:r>
              <a:rPr lang="en-US" sz="2800" b="1" dirty="0" smtClean="0">
                <a:sym typeface="Math1"/>
              </a:rPr>
              <a:t>a</a:t>
            </a:r>
            <a:r>
              <a:rPr lang="en-US" sz="2800" dirty="0" smtClean="0">
                <a:sym typeface="Math1"/>
              </a:rPr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Ex 4)  Determine the value of </a:t>
            </a:r>
            <a:r>
              <a:rPr lang="en-US" sz="2400" i="1" dirty="0" smtClean="0">
                <a:latin typeface="+mn-lt"/>
              </a:rPr>
              <a:t>K</a:t>
            </a:r>
            <a:r>
              <a:rPr lang="en-US" sz="2400" dirty="0" smtClean="0">
                <a:latin typeface="+mn-lt"/>
              </a:rPr>
              <a:t> for which each pair of vectors is parallel and the value of </a:t>
            </a:r>
            <a:r>
              <a:rPr lang="en-US" sz="2400" i="1" dirty="0" smtClean="0">
                <a:latin typeface="+mn-lt"/>
              </a:rPr>
              <a:t>K</a:t>
            </a:r>
            <a:r>
              <a:rPr lang="en-US" sz="2400" dirty="0" smtClean="0">
                <a:latin typeface="+mn-lt"/>
              </a:rPr>
              <a:t> for which they are perpendicular.</a:t>
            </a:r>
          </a:p>
        </p:txBody>
      </p:sp>
      <p:graphicFrame>
        <p:nvGraphicFramePr>
          <p:cNvPr id="402434" name="Object 2"/>
          <p:cNvGraphicFramePr>
            <a:graphicFrameLocks noChangeAspect="1"/>
          </p:cNvGraphicFramePr>
          <p:nvPr/>
        </p:nvGraphicFramePr>
        <p:xfrm>
          <a:off x="458601" y="1376363"/>
          <a:ext cx="8397875" cy="3497262"/>
        </p:xfrm>
        <a:graphic>
          <a:graphicData uri="http://schemas.openxmlformats.org/presentationml/2006/ole">
            <p:oleObj spid="_x0000_s402441" name="Equation" r:id="rId3" imgW="3860800" imgH="165100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36512" y="2055660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Perpendicular: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786" y="2060848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Parallel:</a:t>
            </a:r>
          </a:p>
        </p:txBody>
      </p:sp>
      <p:sp>
        <p:nvSpPr>
          <p:cNvPr id="6" name="Rectangle 5"/>
          <p:cNvSpPr/>
          <p:nvPr/>
        </p:nvSpPr>
        <p:spPr>
          <a:xfrm>
            <a:off x="2915816" y="3969060"/>
            <a:ext cx="1296144" cy="936104"/>
          </a:xfrm>
          <a:prstGeom prst="rect">
            <a:avLst/>
          </a:prstGeom>
          <a:ln w="381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24328" y="4113076"/>
            <a:ext cx="1116124" cy="612068"/>
          </a:xfrm>
          <a:prstGeom prst="rect">
            <a:avLst/>
          </a:prstGeom>
          <a:ln w="381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71700" y="2060848"/>
            <a:ext cx="2700300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67644" y="2636912"/>
            <a:ext cx="2700300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7704" y="3284984"/>
            <a:ext cx="2700300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03240" y="4038600"/>
            <a:ext cx="1440160" cy="828092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84168" y="2024844"/>
            <a:ext cx="2700300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32140" y="2636912"/>
            <a:ext cx="2700300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36196" y="3320988"/>
            <a:ext cx="2700300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76156" y="4113076"/>
            <a:ext cx="2700300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126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An important application of the dot product in physics is work done on a body through distance. </a:t>
            </a:r>
          </a:p>
        </p:txBody>
      </p:sp>
      <p:graphicFrame>
        <p:nvGraphicFramePr>
          <p:cNvPr id="403458" name="Object 2"/>
          <p:cNvGraphicFramePr>
            <a:graphicFrameLocks noChangeAspect="1"/>
          </p:cNvGraphicFramePr>
          <p:nvPr/>
        </p:nvGraphicFramePr>
        <p:xfrm>
          <a:off x="1065213" y="880244"/>
          <a:ext cx="8043862" cy="2044700"/>
        </p:xfrm>
        <a:graphic>
          <a:graphicData uri="http://schemas.openxmlformats.org/presentationml/2006/ole">
            <p:oleObj spid="_x0000_s403479" name="Equation" r:id="rId3" imgW="3695700" imgH="96520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79010" y="1301859"/>
            <a:ext cx="37651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Work = Force · displacement</a:t>
            </a:r>
          </a:p>
          <a:p>
            <a:r>
              <a:rPr lang="en-US" sz="2400" dirty="0" smtClean="0">
                <a:latin typeface="+mn-lt"/>
              </a:rPr>
              <a:t>	(vector)       (vector)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508" y="3363627"/>
            <a:ext cx="9144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Ex 5)  Determine the work done by a force of magnitude </a:t>
            </a:r>
          </a:p>
          <a:p>
            <a:r>
              <a:rPr lang="en-US" sz="2400" dirty="0" smtClean="0">
                <a:latin typeface="+mn-lt"/>
              </a:rPr>
              <a:t>(</a:t>
            </a:r>
            <a:r>
              <a:rPr lang="en-US" sz="2400" dirty="0" err="1" smtClean="0">
                <a:latin typeface="+mn-lt"/>
              </a:rPr>
              <a:t>newtons</a:t>
            </a:r>
            <a:r>
              <a:rPr lang="en-US" sz="2400" dirty="0" smtClean="0">
                <a:latin typeface="+mn-lt"/>
              </a:rPr>
              <a:t>) in moving a box 20 m along a floor that makes an angle of 30° with    .  Give answers in </a:t>
            </a:r>
            <a:r>
              <a:rPr lang="en-US" sz="2400" dirty="0" err="1" smtClean="0">
                <a:latin typeface="+mn-lt"/>
              </a:rPr>
              <a:t>newton</a:t>
            </a:r>
            <a:r>
              <a:rPr lang="en-US" sz="2400" dirty="0" smtClean="0">
                <a:latin typeface="+mn-lt"/>
              </a:rPr>
              <a:t>-meters (N-m) </a:t>
            </a:r>
          </a:p>
        </p:txBody>
      </p:sp>
      <p:graphicFrame>
        <p:nvGraphicFramePr>
          <p:cNvPr id="403459" name="Object 3"/>
          <p:cNvGraphicFramePr>
            <a:graphicFrameLocks noChangeAspect="1"/>
          </p:cNvGraphicFramePr>
          <p:nvPr/>
        </p:nvGraphicFramePr>
        <p:xfrm>
          <a:off x="1079500" y="3327623"/>
          <a:ext cx="7380288" cy="2959100"/>
        </p:xfrm>
        <a:graphic>
          <a:graphicData uri="http://schemas.openxmlformats.org/presentationml/2006/ole">
            <p:oleObj spid="_x0000_s403480" name="Equation" r:id="rId4" imgW="3390900" imgH="1397000" progId="">
              <p:embed/>
            </p:oleObj>
          </a:graphicData>
        </a:graphic>
      </p:graphicFrame>
      <p:graphicFrame>
        <p:nvGraphicFramePr>
          <p:cNvPr id="403460" name="Object 4"/>
          <p:cNvGraphicFramePr>
            <a:graphicFrameLocks noChangeAspect="1"/>
          </p:cNvGraphicFramePr>
          <p:nvPr/>
        </p:nvGraphicFramePr>
        <p:xfrm>
          <a:off x="647564" y="4082180"/>
          <a:ext cx="360363" cy="430213"/>
        </p:xfrm>
        <a:graphic>
          <a:graphicData uri="http://schemas.openxmlformats.org/presentationml/2006/ole">
            <p:oleObj spid="_x0000_s403481" name="Equation" r:id="rId5" imgW="164957" imgH="203024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48064" y="6207695"/>
            <a:ext cx="3278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(joules = </a:t>
            </a:r>
            <a:r>
              <a:rPr lang="en-US" sz="2400" dirty="0" err="1" smtClean="0">
                <a:latin typeface="+mn-lt"/>
              </a:rPr>
              <a:t>newton</a:t>
            </a:r>
            <a:r>
              <a:rPr lang="en-US" sz="2400" dirty="0" smtClean="0">
                <a:latin typeface="+mn-lt"/>
              </a:rPr>
              <a:t>-meters)</a:t>
            </a:r>
          </a:p>
        </p:txBody>
      </p:sp>
      <p:sp>
        <p:nvSpPr>
          <p:cNvPr id="9" name="Rectangle 8"/>
          <p:cNvSpPr/>
          <p:nvPr/>
        </p:nvSpPr>
        <p:spPr>
          <a:xfrm>
            <a:off x="2915816" y="5589240"/>
            <a:ext cx="1512168" cy="504056"/>
          </a:xfrm>
          <a:prstGeom prst="rect">
            <a:avLst/>
          </a:prstGeom>
          <a:ln w="381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40052" y="5564811"/>
            <a:ext cx="1260140" cy="504056"/>
          </a:xfrm>
          <a:prstGeom prst="rect">
            <a:avLst/>
          </a:prstGeom>
          <a:ln w="3810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608" y="2348880"/>
            <a:ext cx="8100392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608" y="4725144"/>
            <a:ext cx="2700300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71600" y="5337212"/>
            <a:ext cx="1728700" cy="1044116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35796" y="5553236"/>
            <a:ext cx="1800200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08004" y="5553236"/>
            <a:ext cx="2700300" cy="576064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08" y="440668"/>
            <a:ext cx="3789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+mn-lt"/>
              </a:rPr>
              <a:t>Properties of the Dot Product</a:t>
            </a:r>
          </a:p>
        </p:txBody>
      </p:sp>
      <p:graphicFrame>
        <p:nvGraphicFramePr>
          <p:cNvPr id="404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8082789"/>
              </p:ext>
            </p:extLst>
          </p:nvPr>
        </p:nvGraphicFramePr>
        <p:xfrm>
          <a:off x="206251" y="1196752"/>
          <a:ext cx="8758237" cy="3011487"/>
        </p:xfrm>
        <a:graphic>
          <a:graphicData uri="http://schemas.openxmlformats.org/presentationml/2006/ole">
            <p:oleObj spid="_x0000_s404489" name="Equation" r:id="rId3" imgW="4025880" imgH="142236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172004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Norm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705" y="2204864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Commutative Property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500" y="2720495"/>
            <a:ext cx="2789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Distributive Property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500" y="3212976"/>
            <a:ext cx="2755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Associative Property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500" y="3765890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Scalar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9952" y="1664804"/>
            <a:ext cx="1584176" cy="540060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39952" y="2168860"/>
            <a:ext cx="1584176" cy="540060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39952" y="2672916"/>
            <a:ext cx="3024336" cy="540060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39952" y="3212976"/>
            <a:ext cx="2556284" cy="540060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39952" y="3717032"/>
            <a:ext cx="2376264" cy="540060"/>
          </a:xfrm>
          <a:prstGeom prst="rect">
            <a:avLst/>
          </a:prstGeom>
          <a:solidFill>
            <a:schemeClr val="bg1"/>
          </a:solidFill>
          <a:ln w="38100">
            <a:noFill/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420888"/>
            <a:ext cx="9144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We </a:t>
            </a:r>
            <a:r>
              <a:rPr lang="en-US" sz="2400" dirty="0" smtClean="0">
                <a:latin typeface="+mn-lt"/>
              </a:rPr>
              <a:t>need to be able to tell if 2 vectors are parallel, perpendicular, or neither using the dot products.</a:t>
            </a:r>
          </a:p>
          <a:p>
            <a:r>
              <a:rPr lang="en-US" sz="2400" dirty="0" smtClean="0">
                <a:latin typeface="+mn-lt"/>
              </a:rPr>
              <a:t>Choose two different options (between </a:t>
            </a:r>
            <a:r>
              <a:rPr lang="en-US" sz="2400" dirty="0" smtClean="0">
                <a:latin typeface="+mn-lt"/>
                <a:sym typeface="Symbol"/>
              </a:rPr>
              <a:t>, </a:t>
            </a:r>
            <a:r>
              <a:rPr lang="en-US" sz="2400" dirty="0" smtClean="0">
                <a:latin typeface="+mn-lt"/>
                <a:sym typeface="Mathematica1"/>
              </a:rPr>
              <a:t>, &amp; N)</a:t>
            </a:r>
          </a:p>
          <a:p>
            <a:r>
              <a:rPr lang="en-US" sz="2400" dirty="0" smtClean="0">
                <a:latin typeface="+mn-lt"/>
                <a:sym typeface="Mathematica1"/>
              </a:rPr>
              <a:t>Make up 2 questions of your own.</a:t>
            </a:r>
          </a:p>
          <a:p>
            <a:r>
              <a:rPr lang="en-US" sz="2400" dirty="0" smtClean="0">
                <a:latin typeface="+mn-lt"/>
                <a:sym typeface="Mathematica1"/>
              </a:rPr>
              <a:t>Trade with a partner &amp; solve theirs.</a:t>
            </a:r>
            <a:endParaRPr lang="en-US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 w="38100">
          <a:solidFill>
            <a:schemeClr val="tx1"/>
          </a:solidFill>
          <a:headEnd type="arrow" w="sm" len="sm"/>
          <a:tailEnd type="arrow" w="sm" len="sm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381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30071</TotalTime>
  <Words>343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Urban</vt:lpstr>
      <vt:lpstr>Equation</vt:lpstr>
      <vt:lpstr>Parallel &amp; Perpendicular Vectors in Two Dimensions</vt:lpstr>
      <vt:lpstr>Slide 2</vt:lpstr>
      <vt:lpstr>Slide 3</vt:lpstr>
      <vt:lpstr>Slide 4</vt:lpstr>
      <vt:lpstr>Example:</vt:lpstr>
      <vt:lpstr>Slide 6</vt:lpstr>
      <vt:lpstr>Slide 7</vt:lpstr>
      <vt:lpstr>Slide 8</vt:lpstr>
      <vt:lpstr>Exit Slip</vt:lpstr>
    </vt:vector>
  </TitlesOfParts>
  <Company>Los Alamitos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Los Alamitos USD</dc:creator>
  <cp:lastModifiedBy>asweeney</cp:lastModifiedBy>
  <cp:revision>1119</cp:revision>
  <cp:lastPrinted>2014-03-07T16:58:45Z</cp:lastPrinted>
  <dcterms:created xsi:type="dcterms:W3CDTF">2010-10-21T13:51:32Z</dcterms:created>
  <dcterms:modified xsi:type="dcterms:W3CDTF">2015-09-27T21:01:20Z</dcterms:modified>
</cp:coreProperties>
</file>