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6" r:id="rId8"/>
    <p:sldId id="269" r:id="rId9"/>
    <p:sldId id="270" r:id="rId10"/>
    <p:sldId id="260" r:id="rId11"/>
    <p:sldId id="271" r:id="rId12"/>
    <p:sldId id="272" r:id="rId13"/>
    <p:sldId id="273" r:id="rId14"/>
    <p:sldId id="274" r:id="rId15"/>
    <p:sldId id="261" r:id="rId16"/>
    <p:sldId id="275" r:id="rId17"/>
    <p:sldId id="276" r:id="rId18"/>
    <p:sldId id="277" r:id="rId19"/>
    <p:sldId id="280" r:id="rId20"/>
    <p:sldId id="262" r:id="rId21"/>
    <p:sldId id="279" r:id="rId22"/>
    <p:sldId id="278" r:id="rId23"/>
    <p:sldId id="263" r:id="rId24"/>
    <p:sldId id="281" r:id="rId25"/>
    <p:sldId id="282" r:id="rId26"/>
    <p:sldId id="283" r:id="rId27"/>
    <p:sldId id="264" r:id="rId28"/>
    <p:sldId id="26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3" autoAdjust="0"/>
    <p:restoredTop sz="94622" autoAdjust="0"/>
  </p:normalViewPr>
  <p:slideViewPr>
    <p:cSldViewPr>
      <p:cViewPr varScale="1">
        <p:scale>
          <a:sx n="97" d="100"/>
          <a:sy n="97" d="100"/>
        </p:scale>
        <p:origin x="-75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8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9BCD-8D4C-49C2-AA33-278AEF46830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FFA6-C989-428A-A7B7-C69D3BD92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104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9BCD-8D4C-49C2-AA33-278AEF46830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FFA6-C989-428A-A7B7-C69D3BD92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395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9BCD-8D4C-49C2-AA33-278AEF46830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FFA6-C989-428A-A7B7-C69D3BD92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734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9BCD-8D4C-49C2-AA33-278AEF46830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FFA6-C989-428A-A7B7-C69D3BD92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056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9BCD-8D4C-49C2-AA33-278AEF46830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FFA6-C989-428A-A7B7-C69D3BD92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905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9BCD-8D4C-49C2-AA33-278AEF46830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FFA6-C989-428A-A7B7-C69D3BD92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688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9BCD-8D4C-49C2-AA33-278AEF46830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FFA6-C989-428A-A7B7-C69D3BD92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127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9BCD-8D4C-49C2-AA33-278AEF46830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FFA6-C989-428A-A7B7-C69D3BD92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493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9BCD-8D4C-49C2-AA33-278AEF46830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FFA6-C989-428A-A7B7-C69D3BD92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495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9BCD-8D4C-49C2-AA33-278AEF46830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FFA6-C989-428A-A7B7-C69D3BD92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055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9BCD-8D4C-49C2-AA33-278AEF46830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FFA6-C989-428A-A7B7-C69D3BD92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50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C9BCD-8D4C-49C2-AA33-278AEF46830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1FFA6-C989-428A-A7B7-C69D3BD92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01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IB Math Studies </a:t>
            </a:r>
            <a:br>
              <a:rPr lang="en-US" sz="4800" dirty="0" smtClean="0"/>
            </a:br>
            <a:r>
              <a:rPr lang="en-US" sz="4500" dirty="0" smtClean="0"/>
              <a:t>Topic: Functions </a:t>
            </a:r>
            <a:endParaRPr lang="en-US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67400"/>
            <a:ext cx="6400800" cy="68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Chapters 16-18 of textbook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269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Linear Functions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230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Always graph a line and are often written in the form of </a:t>
            </a:r>
            <a:r>
              <a:rPr lang="en-US" i="1" dirty="0" smtClean="0"/>
              <a:t>y = mx + b </a:t>
            </a:r>
          </a:p>
          <a:p>
            <a:pPr lvl="1"/>
            <a:r>
              <a:rPr lang="en-US" dirty="0"/>
              <a:t>Where</a:t>
            </a:r>
            <a:r>
              <a:rPr lang="en-US" i="1" dirty="0"/>
              <a:t> m </a:t>
            </a:r>
            <a:r>
              <a:rPr lang="en-US" dirty="0"/>
              <a:t>= slope</a:t>
            </a:r>
            <a:r>
              <a:rPr lang="en-US" i="1" dirty="0"/>
              <a:t> </a:t>
            </a:r>
            <a:r>
              <a:rPr lang="en-US" dirty="0"/>
              <a:t>or gradient </a:t>
            </a:r>
          </a:p>
          <a:p>
            <a:pPr lvl="1"/>
            <a:r>
              <a:rPr lang="en-US" dirty="0"/>
              <a:t>Where </a:t>
            </a:r>
            <a:r>
              <a:rPr lang="en-US" i="1" dirty="0"/>
              <a:t>b </a:t>
            </a:r>
            <a:r>
              <a:rPr lang="en-US" dirty="0"/>
              <a:t>= y-intercept</a:t>
            </a:r>
            <a:r>
              <a:rPr lang="en-US" i="1" dirty="0"/>
              <a:t> </a:t>
            </a:r>
            <a:r>
              <a:rPr lang="en-US" dirty="0" smtClean="0"/>
              <a:t>(the point where the line cuts the y axis)</a:t>
            </a:r>
          </a:p>
          <a:p>
            <a:r>
              <a:rPr lang="en-US" i="1" dirty="0"/>
              <a:t>a</a:t>
            </a:r>
            <a:r>
              <a:rPr lang="en-US" i="1" dirty="0" smtClean="0"/>
              <a:t>x + by = c </a:t>
            </a:r>
            <a:r>
              <a:rPr lang="en-US" dirty="0" smtClean="0"/>
              <a:t>is the rearrangement of this first form </a:t>
            </a:r>
          </a:p>
        </p:txBody>
      </p:sp>
    </p:spTree>
    <p:extLst>
      <p:ext uri="{BB962C8B-B14F-4D97-AF65-F5344CB8AC3E}">
        <p14:creationId xmlns="" xmlns:p14="http://schemas.microsoft.com/office/powerpoint/2010/main" val="306466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Graphs of a linear function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6631" y="1654347"/>
            <a:ext cx="2819400" cy="2066925"/>
          </a:xfrm>
          <a:prstGeom prst="rect">
            <a:avLst/>
          </a:prstGeom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85800" y="990600"/>
            <a:ext cx="3061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 line with positive slope and a positive y-intercept</a:t>
            </a: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5410200" y="1713131"/>
            <a:ext cx="2743200" cy="2020669"/>
          </a:xfrm>
          <a:prstGeom prst="rect">
            <a:avLst/>
          </a:prstGeom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5219700" y="990599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 line with positive slope and a negative </a:t>
            </a:r>
            <a:r>
              <a:rPr lang="en-US" dirty="0" smtClean="0"/>
              <a:t>y-intercept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838200" y="4789714"/>
            <a:ext cx="2819400" cy="1905000"/>
          </a:xfrm>
          <a:prstGeom prst="rect">
            <a:avLst/>
          </a:prstGeom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609600" y="4143383"/>
            <a:ext cx="3137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 line with negative slope and a positive y-intercept</a:t>
            </a:r>
          </a:p>
        </p:txBody>
      </p:sp>
      <p:pic>
        <p:nvPicPr>
          <p:cNvPr id="13" name="Picture 12"/>
          <p:cNvPicPr/>
          <p:nvPr/>
        </p:nvPicPr>
        <p:blipFill>
          <a:blip r:embed="rId5"/>
          <a:stretch>
            <a:fillRect/>
          </a:stretch>
        </p:blipFill>
        <p:spPr>
          <a:xfrm>
            <a:off x="5367746" y="4761131"/>
            <a:ext cx="2781300" cy="1911531"/>
          </a:xfrm>
          <a:prstGeom prst="rect">
            <a:avLst/>
          </a:prstGeom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5219700" y="41148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 line with negative slope and a negative </a:t>
            </a:r>
            <a:r>
              <a:rPr lang="en-US" dirty="0" smtClean="0"/>
              <a:t>y-intercept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851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71600"/>
            <a:ext cx="3200400" cy="25241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5257800" y="1371600"/>
            <a:ext cx="3048000" cy="2514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990600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Horizontal line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945969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Vertical line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038600"/>
            <a:ext cx="297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- Horizontal </a:t>
            </a:r>
            <a:r>
              <a:rPr lang="en-US" dirty="0"/>
              <a:t>lines are always in the form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dirty="0" smtClean="0"/>
              <a:t>c or y = k , </a:t>
            </a:r>
            <a:r>
              <a:rPr lang="en-US" dirty="0"/>
              <a:t>where c </a:t>
            </a:r>
            <a:r>
              <a:rPr lang="en-US" dirty="0" smtClean="0"/>
              <a:t>or k are the </a:t>
            </a:r>
            <a:r>
              <a:rPr lang="en-US" dirty="0"/>
              <a:t>constant.</a:t>
            </a:r>
          </a:p>
          <a:p>
            <a:r>
              <a:rPr lang="en-US" dirty="0" smtClean="0"/>
              <a:t>- The </a:t>
            </a:r>
            <a:r>
              <a:rPr lang="en-US" dirty="0"/>
              <a:t>slope of a horizontal line is zero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7800" y="4036423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-  Vertical </a:t>
            </a:r>
            <a:r>
              <a:rPr lang="en-US" dirty="0"/>
              <a:t>lines are always in the form </a:t>
            </a:r>
            <a:r>
              <a:rPr lang="en-US" i="1" dirty="0"/>
              <a:t>x</a:t>
            </a:r>
            <a:r>
              <a:rPr lang="en-US" dirty="0"/>
              <a:t> = </a:t>
            </a:r>
            <a:r>
              <a:rPr lang="en-US" dirty="0" smtClean="0"/>
              <a:t>c or x = k, </a:t>
            </a:r>
            <a:r>
              <a:rPr lang="en-US" dirty="0"/>
              <a:t>where c </a:t>
            </a:r>
            <a:r>
              <a:rPr lang="en-US" dirty="0" smtClean="0"/>
              <a:t>or k are the constant</a:t>
            </a:r>
            <a:r>
              <a:rPr lang="en-US" dirty="0"/>
              <a:t>.</a:t>
            </a:r>
          </a:p>
          <a:p>
            <a:r>
              <a:rPr lang="en-US" dirty="0" smtClean="0"/>
              <a:t>-  The </a:t>
            </a:r>
            <a:r>
              <a:rPr lang="en-US" dirty="0"/>
              <a:t>slope of a vertical line is undefined.</a:t>
            </a:r>
          </a:p>
        </p:txBody>
      </p:sp>
    </p:spTree>
    <p:extLst>
      <p:ext uri="{BB962C8B-B14F-4D97-AF65-F5344CB8AC3E}">
        <p14:creationId xmlns="" xmlns:p14="http://schemas.microsoft.com/office/powerpoint/2010/main" val="28340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257800"/>
          </a:xfrm>
        </p:spPr>
        <p:txBody>
          <a:bodyPr/>
          <a:lstStyle/>
          <a:p>
            <a:r>
              <a:rPr lang="en-US" dirty="0" smtClean="0"/>
              <a:t>Intersection of lines: </a:t>
            </a:r>
          </a:p>
          <a:p>
            <a:pPr lvl="1"/>
            <a:r>
              <a:rPr lang="en-US" dirty="0" smtClean="0"/>
              <a:t>The point where two lines can be worked out algebraically by solving a pair of simultaneous equations</a:t>
            </a:r>
          </a:p>
          <a:p>
            <a:r>
              <a:rPr lang="en-US" dirty="0" smtClean="0"/>
              <a:t>Finding the equation of a line</a:t>
            </a:r>
          </a:p>
          <a:p>
            <a:pPr lvl="1"/>
            <a:r>
              <a:rPr lang="en-US" dirty="0" smtClean="0"/>
              <a:t>You need to know its gradient and a point </a:t>
            </a:r>
          </a:p>
          <a:p>
            <a:pPr lvl="2"/>
            <a:r>
              <a:rPr lang="en-US" dirty="0" smtClean="0"/>
              <a:t>Can substitute into </a:t>
            </a:r>
            <a:r>
              <a:rPr lang="en-US" i="1" dirty="0"/>
              <a:t>y = mx + b </a:t>
            </a:r>
          </a:p>
          <a:p>
            <a:pPr lvl="2"/>
            <a:r>
              <a:rPr lang="en-US" dirty="0" smtClean="0"/>
              <a:t>Use the formula y - y₁ = m(x - x₁) where (x₁ , y₁) is the point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148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2"/>
              <p:cNvSpPr txBox="1">
                <a:spLocks noGrp="1"/>
              </p:cNvSpPr>
              <p:nvPr>
                <p:ph idx="1"/>
              </p:nvPr>
            </p:nvSpPr>
            <p:spPr>
              <a:xfrm>
                <a:off x="152400" y="304800"/>
                <a:ext cx="8839200" cy="6248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u="sng" dirty="0" smtClean="0"/>
                  <a:t>Example – equation of the line </a:t>
                </a:r>
              </a:p>
              <a:p>
                <a:pPr lvl="1"/>
                <a:r>
                  <a:rPr lang="en-US" dirty="0" smtClean="0"/>
                  <a:t>A line goes through (2,3) and (5,9) – what is its equation</a:t>
                </a:r>
              </a:p>
              <a:p>
                <a:pPr lvl="2"/>
                <a:r>
                  <a:rPr lang="en-US" dirty="0" smtClean="0"/>
                  <a:t>Substitute into y = mx + b</a:t>
                </a:r>
              </a:p>
              <a:p>
                <a:pPr lvl="3"/>
                <a:r>
                  <a:rPr lang="en-US" dirty="0" smtClean="0"/>
                  <a:t>Gradient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9−3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5−2 </m:t>
                        </m:r>
                      </m:den>
                    </m:f>
                  </m:oMath>
                </a14:m>
                <a:r>
                  <a:rPr lang="en-US" dirty="0" smtClean="0"/>
                  <a:t> = 2</a:t>
                </a:r>
              </a:p>
              <a:p>
                <a:pPr lvl="3"/>
                <a:r>
                  <a:rPr lang="en-US" dirty="0" smtClean="0"/>
                  <a:t>So y = 2x + b </a:t>
                </a:r>
              </a:p>
              <a:p>
                <a:pPr lvl="3"/>
                <a:r>
                  <a:rPr lang="en-US" dirty="0" smtClean="0"/>
                  <a:t>Substitute (2,3) </a:t>
                </a:r>
              </a:p>
              <a:p>
                <a:pPr lvl="3"/>
                <a:r>
                  <a:rPr lang="en-US" dirty="0" smtClean="0"/>
                  <a:t>3 = 2(2) + b </a:t>
                </a:r>
              </a:p>
              <a:p>
                <a:pPr lvl="3"/>
                <a:r>
                  <a:rPr lang="en-US" dirty="0" smtClean="0"/>
                  <a:t>b = -1</a:t>
                </a:r>
              </a:p>
              <a:p>
                <a:pPr lvl="3"/>
                <a:r>
                  <a:rPr lang="en-US" dirty="0" smtClean="0"/>
                  <a:t>The equation is y = 2x - 1</a:t>
                </a:r>
              </a:p>
              <a:p>
                <a:pPr lvl="2"/>
                <a:r>
                  <a:rPr lang="en-US" dirty="0" smtClean="0"/>
                  <a:t>Use the formula y - y₁ = m(x - x₁) where (x₁ , y₁) is the point</a:t>
                </a:r>
              </a:p>
              <a:p>
                <a:pPr lvl="3"/>
                <a:r>
                  <a:rPr lang="en-US" dirty="0" smtClean="0"/>
                  <a:t>y - 3 = 2(x -2)</a:t>
                </a:r>
              </a:p>
              <a:p>
                <a:pPr lvl="3"/>
                <a:r>
                  <a:rPr lang="en-US" dirty="0" smtClean="0"/>
                  <a:t>y – 3 = 2x - 4</a:t>
                </a:r>
              </a:p>
              <a:p>
                <a:pPr lvl="3"/>
                <a:r>
                  <a:rPr lang="en-US" dirty="0" smtClean="0"/>
                  <a:t>y = 2x - 1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304800"/>
                <a:ext cx="8839200" cy="6248400"/>
              </a:xfrm>
              <a:prstGeom prst="rect">
                <a:avLst/>
              </a:prstGeom>
              <a:blipFill rotWithShape="1">
                <a:blip r:embed="rId2"/>
                <a:stretch>
                  <a:fillRect l="-1724" t="-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51222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Quadratic Functions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Two different forms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3000" dirty="0" smtClean="0"/>
              <a:t>The graph of every quadratic function is a parabola (u-shape) 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6028337"/>
                  </p:ext>
                </p:extLst>
              </p:nvPr>
            </p:nvGraphicFramePr>
            <p:xfrm>
              <a:off x="1371600" y="2133600"/>
              <a:ext cx="6400800" cy="1066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33600"/>
                    <a:gridCol w="2133600"/>
                    <a:gridCol w="2133600"/>
                  </a:tblGrid>
                  <a:tr h="605379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Standard</a:t>
                          </a:r>
                          <a:r>
                            <a:rPr lang="en-US" baseline="0" dirty="0" smtClean="0"/>
                            <a:t> form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𝑎𝑥</m:t>
                              </m:r>
                            </m:oMath>
                          </a14:m>
                          <a:r>
                            <a:rPr lang="en-US" dirty="0" smtClean="0"/>
                            <a:t>²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𝑏𝑥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Vertex: 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))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461421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Vertex form</a:t>
                          </a:r>
                          <a:r>
                            <a:rPr lang="en-US" baseline="0" dirty="0" smtClean="0"/>
                            <a:t/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dirty="0" smtClean="0"/>
                            <a:t>²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Vertex:</a:t>
                          </a:r>
                          <a:r>
                            <a:rPr lang="en-US" baseline="0" dirty="0" smtClean="0"/>
                            <a:t> (</a:t>
                          </a:r>
                          <a:r>
                            <a:rPr lang="en-US" i="1" baseline="0" dirty="0" err="1" smtClean="0"/>
                            <a:t>h,k</a:t>
                          </a:r>
                          <a:r>
                            <a:rPr lang="en-US" i="1" baseline="0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="" xmlns:p14="http://schemas.microsoft.com/office/powerpoint/2010/main" val="366028337"/>
                  </p:ext>
                </p:extLst>
              </p:nvPr>
            </p:nvGraphicFramePr>
            <p:xfrm>
              <a:off x="1371600" y="2133600"/>
              <a:ext cx="6400800" cy="1066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33600"/>
                    <a:gridCol w="2133600"/>
                    <a:gridCol w="2133600"/>
                  </a:tblGrid>
                  <a:tr h="605379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Standard</a:t>
                          </a:r>
                          <a:r>
                            <a:rPr lang="en-US" baseline="0" dirty="0" smtClean="0"/>
                            <a:t> form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5051" r="-100000" b="-767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t="-5051" b="-76768"/>
                          </a:stretch>
                        </a:blipFill>
                      </a:tcPr>
                    </a:tc>
                  </a:tr>
                  <a:tr h="461421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Vertex form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136842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Vertex:</a:t>
                          </a:r>
                          <a:r>
                            <a:rPr lang="en-US" baseline="0" dirty="0" smtClean="0"/>
                            <a:t> (</a:t>
                          </a:r>
                          <a:r>
                            <a:rPr lang="en-US" i="1" baseline="0" dirty="0" err="1" smtClean="0"/>
                            <a:t>h,k</a:t>
                          </a:r>
                          <a:r>
                            <a:rPr lang="en-US" i="1" baseline="0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886200" y="4038600"/>
            <a:ext cx="3299530" cy="2590800"/>
            <a:chOff x="1584" y="972"/>
            <a:chExt cx="3780" cy="3780"/>
          </a:xfrm>
        </p:grpSpPr>
        <p:pic>
          <p:nvPicPr>
            <p:cNvPr id="10" name="Picture 9" descr="[image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9599" t="7733" r="6400" b="8267"/>
            <a:stretch>
              <a:fillRect/>
            </a:stretch>
          </p:blipFill>
          <p:spPr bwMode="auto">
            <a:xfrm>
              <a:off x="1584" y="972"/>
              <a:ext cx="3780" cy="378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2754" y="2418"/>
              <a:ext cx="1075" cy="1705"/>
              <a:chOff x="2754" y="5337"/>
              <a:chExt cx="1075" cy="1705"/>
            </a:xfrm>
          </p:grpSpPr>
          <p:sp>
            <p:nvSpPr>
              <p:cNvPr id="12" name="Oval 11"/>
              <p:cNvSpPr>
                <a:spLocks noChangeArrowheads="1"/>
              </p:cNvSpPr>
              <p:nvPr/>
            </p:nvSpPr>
            <p:spPr bwMode="auto">
              <a:xfrm>
                <a:off x="2754" y="5337"/>
                <a:ext cx="115" cy="115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" name="Oval 12"/>
              <p:cNvSpPr>
                <a:spLocks noChangeArrowheads="1"/>
              </p:cNvSpPr>
              <p:nvPr/>
            </p:nvSpPr>
            <p:spPr bwMode="auto">
              <a:xfrm>
                <a:off x="3714" y="6927"/>
                <a:ext cx="115" cy="115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Arrow Connector 16"/>
          <p:cNvCxnSpPr/>
          <p:nvPr/>
        </p:nvCxnSpPr>
        <p:spPr>
          <a:xfrm flipV="1">
            <a:off x="5181600" y="4553939"/>
            <a:ext cx="2286000" cy="87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609690" y="4674110"/>
            <a:ext cx="857910" cy="753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543800" y="42672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X-intercepts: </a:t>
            </a:r>
          </a:p>
          <a:p>
            <a:pPr algn="ctr"/>
            <a:r>
              <a:rPr lang="en-US" dirty="0" smtClean="0"/>
              <a:t>(zeros, solutions)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466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To find the solutions (zeros/x-intercepts) by hand:</a:t>
            </a:r>
            <a:endParaRPr lang="en-US" sz="4000" dirty="0"/>
          </a:p>
          <a:p>
            <a:pPr lvl="2"/>
            <a:r>
              <a:rPr lang="en-US" dirty="0"/>
              <a:t>Set the equation equal to zero</a:t>
            </a:r>
            <a:endParaRPr lang="en-US" sz="3600" dirty="0"/>
          </a:p>
          <a:p>
            <a:pPr lvl="2"/>
            <a:r>
              <a:rPr lang="en-US" dirty="0"/>
              <a:t>Factor</a:t>
            </a:r>
            <a:endParaRPr lang="en-US" sz="3600" dirty="0"/>
          </a:p>
          <a:p>
            <a:pPr lvl="2"/>
            <a:r>
              <a:rPr lang="en-US" dirty="0"/>
              <a:t>Solve</a:t>
            </a:r>
            <a:endParaRPr lang="en-US" sz="3600" dirty="0"/>
          </a:p>
          <a:p>
            <a:pPr lvl="2"/>
            <a:r>
              <a:rPr lang="en-US" dirty="0"/>
              <a:t>You will have two </a:t>
            </a:r>
            <a:r>
              <a:rPr lang="en-US" dirty="0" smtClean="0"/>
              <a:t>solutions</a:t>
            </a:r>
          </a:p>
          <a:p>
            <a:pPr marL="914400" lvl="2" indent="0">
              <a:buNone/>
            </a:pPr>
            <a:endParaRPr lang="en-US" sz="3600" dirty="0"/>
          </a:p>
          <a:p>
            <a:pPr lvl="1"/>
            <a:r>
              <a:rPr lang="en-US" dirty="0"/>
              <a:t>To find the solutions in the calculator:</a:t>
            </a:r>
            <a:endParaRPr lang="en-US" sz="4000" dirty="0"/>
          </a:p>
          <a:p>
            <a:pPr lvl="2"/>
            <a:r>
              <a:rPr lang="en-US" dirty="0"/>
              <a:t>Type the equation in Y=</a:t>
            </a:r>
            <a:endParaRPr lang="en-US" sz="3600" dirty="0"/>
          </a:p>
          <a:p>
            <a:pPr lvl="2"/>
            <a:r>
              <a:rPr lang="en-US" dirty="0"/>
              <a:t>Calculate</a:t>
            </a:r>
            <a:endParaRPr lang="en-US" sz="3600" dirty="0"/>
          </a:p>
          <a:p>
            <a:pPr lvl="3"/>
            <a:r>
              <a:rPr lang="en-US" dirty="0"/>
              <a:t>2: </a:t>
            </a:r>
            <a:r>
              <a:rPr lang="en-US" dirty="0" smtClean="0"/>
              <a:t>Zero</a:t>
            </a:r>
          </a:p>
          <a:p>
            <a:pPr marL="1371600" lvl="3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 axis of symmetry: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61050119"/>
              </p:ext>
            </p:extLst>
          </p:nvPr>
        </p:nvGraphicFramePr>
        <p:xfrm>
          <a:off x="4724400" y="5257800"/>
          <a:ext cx="853068" cy="685800"/>
        </p:xfrm>
        <a:graphic>
          <a:graphicData uri="http://schemas.openxmlformats.org/presentationml/2006/ole">
            <p:oleObj spid="_x0000_s4111" name="Equation" r:id="rId3" imgW="495085" imgH="393529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29223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5791200"/>
              </a:xfrm>
            </p:spPr>
            <p:txBody>
              <a:bodyPr>
                <a:normAutofit/>
              </a:bodyPr>
              <a:lstStyle/>
              <a:p>
                <a:pPr marL="342900" lvl="1" indent="-342900">
                  <a:buFont typeface="Arial" pitchFamily="34" charset="0"/>
                  <a:buChar char="•"/>
                </a:pPr>
                <a:r>
                  <a:rPr lang="en-US" dirty="0"/>
                  <a:t>To find vertex by </a:t>
                </a:r>
                <a:r>
                  <a:rPr lang="en-US" dirty="0" smtClean="0"/>
                  <a:t>hand:</a:t>
                </a:r>
              </a:p>
              <a:p>
                <a:pPr marL="0" lvl="1" indent="0">
                  <a:buNone/>
                </a:pPr>
                <a:endParaRPr lang="en-US" dirty="0" smtClean="0"/>
              </a:p>
              <a:p>
                <a:pPr marL="742950" lvl="2" indent="-342900"/>
                <a:r>
                  <a:rPr lang="en-US" dirty="0" smtClean="0"/>
                  <a:t>The </a:t>
                </a:r>
                <a:r>
                  <a:rPr lang="en-US" dirty="0"/>
                  <a:t>equation must be in the form </a:t>
                </a:r>
                <a14:m>
                  <m:oMath xmlns:m="http://schemas.openxmlformats.org/officeDocument/2006/math">
                    <m:r>
                      <a:rPr lang="en-US" sz="2500" i="1">
                        <a:latin typeface="Cambria Math"/>
                      </a:rPr>
                      <m:t>𝑦</m:t>
                    </m:r>
                    <m:r>
                      <a:rPr lang="en-US" sz="2500" i="1">
                        <a:latin typeface="Cambria Math"/>
                      </a:rPr>
                      <m:t>=</m:t>
                    </m:r>
                    <m:r>
                      <a:rPr lang="en-US" sz="2500" i="1">
                        <a:latin typeface="Cambria Math"/>
                      </a:rPr>
                      <m:t>𝑎𝑥</m:t>
                    </m:r>
                  </m:oMath>
                </a14:m>
                <a:r>
                  <a:rPr lang="en-US" sz="2500" dirty="0"/>
                  <a:t>² </a:t>
                </a:r>
                <a14:m>
                  <m:oMath xmlns:m="http://schemas.openxmlformats.org/officeDocument/2006/math">
                    <m:r>
                      <a:rPr lang="en-US" sz="2500" i="1">
                        <a:latin typeface="Cambria Math"/>
                      </a:rPr>
                      <m:t>+</m:t>
                    </m:r>
                    <m:r>
                      <a:rPr lang="en-US" sz="2500" i="1">
                        <a:latin typeface="Cambria Math"/>
                      </a:rPr>
                      <m:t>𝑏𝑥</m:t>
                    </m:r>
                    <m:r>
                      <a:rPr lang="en-US" sz="2500" i="1">
                        <a:latin typeface="Cambria Math"/>
                      </a:rPr>
                      <m:t>+</m:t>
                    </m:r>
                    <m:r>
                      <a:rPr lang="en-US" sz="2500" i="1">
                        <a:latin typeface="Cambria Math"/>
                      </a:rPr>
                      <m:t>𝑐</m:t>
                    </m:r>
                  </m:oMath>
                </a14:m>
                <a:endParaRPr lang="en-US" sz="2500" dirty="0"/>
              </a:p>
              <a:p>
                <a:pPr marL="742950" lvl="2" indent="-342900"/>
                <a:r>
                  <a:rPr lang="en-US" dirty="0" smtClean="0"/>
                  <a:t>The </a:t>
                </a:r>
                <a:r>
                  <a:rPr lang="en-US" dirty="0"/>
                  <a:t>x-coordinate is equal to </a:t>
                </a:r>
                <a:endParaRPr lang="en-US" sz="4400" dirty="0"/>
              </a:p>
              <a:p>
                <a:pPr marL="742950" lvl="2" indent="-342900"/>
                <a:r>
                  <a:rPr lang="en-US" dirty="0" smtClean="0"/>
                  <a:t>Plug </a:t>
                </a:r>
                <a:r>
                  <a:rPr lang="en-US" dirty="0"/>
                  <a:t>the </a:t>
                </a:r>
                <a:r>
                  <a:rPr lang="en-US" i="1" dirty="0"/>
                  <a:t>x</a:t>
                </a:r>
                <a:r>
                  <a:rPr lang="en-US" dirty="0"/>
                  <a:t>-coordinate back into the function, </a:t>
                </a:r>
                <a:r>
                  <a:rPr lang="en-US" i="1" dirty="0"/>
                  <a:t>f(x),</a:t>
                </a:r>
                <a:r>
                  <a:rPr lang="en-US" dirty="0"/>
                  <a:t> to get the </a:t>
                </a:r>
                <a:r>
                  <a:rPr lang="en-US" i="1" dirty="0"/>
                  <a:t>y</a:t>
                </a:r>
                <a:r>
                  <a:rPr lang="en-US" dirty="0"/>
                  <a:t>-coordinate of the vertex</a:t>
                </a:r>
                <a:r>
                  <a:rPr lang="en-US" dirty="0" smtClean="0"/>
                  <a:t>.</a:t>
                </a:r>
              </a:p>
              <a:p>
                <a:pPr marL="400050" lvl="2" indent="0">
                  <a:buNone/>
                </a:pPr>
                <a:endParaRPr lang="en-US" dirty="0"/>
              </a:p>
              <a:p>
                <a:pPr lvl="1"/>
                <a:r>
                  <a:rPr lang="en-US" dirty="0"/>
                  <a:t>To find the </a:t>
                </a:r>
                <a:r>
                  <a:rPr lang="en-US" b="1" dirty="0"/>
                  <a:t>vertex</a:t>
                </a:r>
                <a:r>
                  <a:rPr lang="en-US" dirty="0"/>
                  <a:t> in the calculator</a:t>
                </a:r>
                <a:endParaRPr lang="en-US" sz="4000" dirty="0"/>
              </a:p>
              <a:p>
                <a:pPr lvl="2"/>
                <a:r>
                  <a:rPr lang="en-US" dirty="0"/>
                  <a:t>Type the equation in Y=</a:t>
                </a:r>
                <a:endParaRPr lang="en-US" sz="3600" dirty="0"/>
              </a:p>
              <a:p>
                <a:pPr lvl="2"/>
                <a:r>
                  <a:rPr lang="en-US" dirty="0"/>
                  <a:t>Calculate</a:t>
                </a:r>
                <a:endParaRPr lang="en-US" sz="3600" dirty="0"/>
              </a:p>
              <a:p>
                <a:pPr lvl="2"/>
                <a:r>
                  <a:rPr lang="en-US" dirty="0"/>
                  <a:t>3: Minimum (if the parabola opens up) or 4: Maximum (if the parabola opens down</a:t>
                </a:r>
                <a:r>
                  <a:rPr lang="en-US" dirty="0" smtClean="0"/>
                  <a:t>)</a:t>
                </a:r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5791200"/>
              </a:xfrm>
              <a:blipFill rotWithShape="1">
                <a:blip r:embed="rId3"/>
                <a:stretch>
                  <a:fillRect l="-1259" t="-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99069820"/>
              </p:ext>
            </p:extLst>
          </p:nvPr>
        </p:nvGraphicFramePr>
        <p:xfrm>
          <a:off x="4419600" y="457200"/>
          <a:ext cx="1739900" cy="838200"/>
        </p:xfrm>
        <a:graphic>
          <a:graphicData uri="http://schemas.openxmlformats.org/presentationml/2006/ole">
            <p:oleObj spid="_x0000_s3094" name="Equation" r:id="rId4" imgW="927100" imgH="4572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7552288"/>
              </p:ext>
            </p:extLst>
          </p:nvPr>
        </p:nvGraphicFramePr>
        <p:xfrm>
          <a:off x="4786312" y="2057400"/>
          <a:ext cx="852488" cy="685800"/>
        </p:xfrm>
        <a:graphic>
          <a:graphicData uri="http://schemas.openxmlformats.org/presentationml/2006/ole">
            <p:oleObj spid="_x0000_s3095" name="Equation" r:id="rId5" imgW="495085" imgH="393529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67578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r>
              <a:rPr lang="en-US" u="sng" dirty="0" smtClean="0"/>
              <a:t>Example</a:t>
            </a:r>
          </a:p>
          <a:p>
            <a:pPr marL="0" indent="0">
              <a:buNone/>
            </a:pPr>
            <a:endParaRPr lang="en-US" u="sng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1000" y="1042115"/>
            <a:ext cx="3310980" cy="327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86200" y="1066800"/>
            <a:ext cx="5029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000" dirty="0"/>
              <a:t>The y-intercept is -3 which is the same as the c-value of the equation.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dirty="0"/>
              <a:t>The x-intercepts (also known as “zeros”) are at -1 and 3.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dirty="0"/>
              <a:t>Halfway between -1 and 3 is the x-coordinate of the vertex; x = 1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dirty="0"/>
              <a:t>If you evaluate y(1) you will get the y-coordinate of the vertex.</a:t>
            </a:r>
          </a:p>
          <a:p>
            <a:pPr lvl="1"/>
            <a:r>
              <a:rPr lang="en-US" sz="2000" dirty="0"/>
              <a:t>y(1) = 1</a:t>
            </a:r>
            <a:r>
              <a:rPr lang="en-US" sz="2000" baseline="30000" dirty="0"/>
              <a:t>2</a:t>
            </a:r>
            <a:r>
              <a:rPr lang="en-US" sz="2000" dirty="0"/>
              <a:t> – 2(1) – 3 </a:t>
            </a:r>
          </a:p>
          <a:p>
            <a:pPr lvl="1"/>
            <a:r>
              <a:rPr lang="en-US" sz="2000" dirty="0"/>
              <a:t>y(1) = -4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dirty="0"/>
              <a:t>I</a:t>
            </a:r>
            <a:r>
              <a:rPr lang="en-US" sz="2000" dirty="0" smtClean="0"/>
              <a:t>f </a:t>
            </a:r>
            <a:r>
              <a:rPr lang="en-US" sz="2000" dirty="0"/>
              <a:t>you set y = 0, then you can factor the equation and solve for x:</a:t>
            </a:r>
          </a:p>
          <a:p>
            <a:pPr lvl="1"/>
            <a:r>
              <a:rPr lang="en-US" sz="2000" dirty="0"/>
              <a:t>x</a:t>
            </a:r>
            <a:r>
              <a:rPr lang="en-US" sz="2000" baseline="30000" dirty="0"/>
              <a:t>2</a:t>
            </a:r>
            <a:r>
              <a:rPr lang="en-US" sz="2000" dirty="0"/>
              <a:t> – 2x – 3 = 0</a:t>
            </a:r>
          </a:p>
          <a:p>
            <a:pPr lvl="1"/>
            <a:r>
              <a:rPr lang="en-US" sz="2000" dirty="0"/>
              <a:t>(x – 3)(x + 1) = 0</a:t>
            </a:r>
          </a:p>
          <a:p>
            <a:pPr lvl="1"/>
            <a:r>
              <a:rPr lang="en-US" sz="2000" dirty="0"/>
              <a:t>x = 3 and x = -1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These </a:t>
            </a:r>
            <a:r>
              <a:rPr lang="en-US" sz="2000" dirty="0"/>
              <a:t>are the x-intercepts.</a:t>
            </a:r>
          </a:p>
        </p:txBody>
      </p:sp>
    </p:spTree>
    <p:extLst>
      <p:ext uri="{BB962C8B-B14F-4D97-AF65-F5344CB8AC3E}">
        <p14:creationId xmlns="" xmlns:p14="http://schemas.microsoft.com/office/powerpoint/2010/main" val="24864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formula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Some quadratic equations do not factor </a:t>
            </a:r>
          </a:p>
          <a:p>
            <a:pPr lvl="1"/>
            <a:r>
              <a:rPr lang="en-US" dirty="0" smtClean="0"/>
              <a:t>To solve them use the quadratic formula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is given to use in the formula sheet the day of the exam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69502693"/>
              </p:ext>
            </p:extLst>
          </p:nvPr>
        </p:nvGraphicFramePr>
        <p:xfrm>
          <a:off x="2438400" y="3124200"/>
          <a:ext cx="3958046" cy="1371600"/>
        </p:xfrm>
        <a:graphic>
          <a:graphicData uri="http://schemas.openxmlformats.org/presentationml/2006/ole">
            <p:oleObj spid="_x0000_s5127" name="Equation" r:id="rId3" imgW="1282680" imgH="4442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84604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5943600" cy="8842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IB Course Guide description 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838200"/>
            <a:ext cx="8077200" cy="58973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7089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Exponential Functions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Exponential functions are functions where the unknown value, </a:t>
            </a:r>
            <a:r>
              <a:rPr lang="en-US" sz="3000" i="1" dirty="0"/>
              <a:t>x, </a:t>
            </a:r>
            <a:r>
              <a:rPr lang="en-US" sz="3000" dirty="0"/>
              <a:t>is the exponent. </a:t>
            </a:r>
          </a:p>
          <a:p>
            <a:r>
              <a:rPr lang="en-US" sz="3000" dirty="0"/>
              <a:t>For the “mother function” the following is true:</a:t>
            </a:r>
          </a:p>
          <a:p>
            <a:pPr lvl="1"/>
            <a:r>
              <a:rPr lang="en-US" sz="2600" dirty="0"/>
              <a:t>domain: all real numbers</a:t>
            </a:r>
          </a:p>
          <a:p>
            <a:pPr lvl="1"/>
            <a:r>
              <a:rPr lang="en-US" sz="2600" dirty="0"/>
              <a:t>range: y &gt; 0</a:t>
            </a:r>
          </a:p>
          <a:p>
            <a:pPr lvl="1"/>
            <a:r>
              <a:rPr lang="en-US" sz="2600" i="1" dirty="0"/>
              <a:t>y</a:t>
            </a:r>
            <a:r>
              <a:rPr lang="en-US" sz="2600" dirty="0"/>
              <a:t>-intercept: (0, 1)</a:t>
            </a:r>
          </a:p>
          <a:p>
            <a:pPr lvl="1"/>
            <a:r>
              <a:rPr lang="en-US" sz="2600" dirty="0"/>
              <a:t>asymptote: </a:t>
            </a:r>
            <a:r>
              <a:rPr lang="en-US" sz="2600" i="1" dirty="0"/>
              <a:t>y</a:t>
            </a:r>
            <a:r>
              <a:rPr lang="en-US" sz="2600" dirty="0"/>
              <a:t> = 0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800600" y="3251915"/>
            <a:ext cx="3505200" cy="32715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466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[image]"/>
          <p:cNvPicPr/>
          <p:nvPr/>
        </p:nvPicPr>
        <p:blipFill>
          <a:blip r:embed="rId2" cstate="print"/>
          <a:srcRect l="8000" r="12000" b="10222"/>
          <a:stretch>
            <a:fillRect/>
          </a:stretch>
        </p:blipFill>
        <p:spPr bwMode="auto">
          <a:xfrm>
            <a:off x="838199" y="1219200"/>
            <a:ext cx="3021965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[image]"/>
          <p:cNvPicPr/>
          <p:nvPr/>
        </p:nvPicPr>
        <p:blipFill>
          <a:blip r:embed="rId3" cstate="print"/>
          <a:srcRect l="8000" r="8000" b="12000"/>
          <a:stretch>
            <a:fillRect/>
          </a:stretch>
        </p:blipFill>
        <p:spPr bwMode="auto">
          <a:xfrm>
            <a:off x="5181600" y="1246031"/>
            <a:ext cx="2819400" cy="289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41798" y="685800"/>
            <a:ext cx="1358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Growth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012218" y="703422"/>
            <a:ext cx="1358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2000" dirty="0" smtClean="0"/>
              <a:t>Decay</a:t>
            </a:r>
            <a:endParaRPr lang="en-US" sz="2000" dirty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90600" y="2057400"/>
            <a:ext cx="1104901" cy="342578"/>
          </a:xfrm>
          <a:prstGeom prst="wedgeRectCallout">
            <a:avLst>
              <a:gd name="adj1" fmla="val 147301"/>
              <a:gd name="adj2" fmla="val 95000"/>
            </a:avLst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/>
                <a:ea typeface="Times New Roman"/>
              </a:rPr>
              <a:t>y = 2</a:t>
            </a:r>
            <a:r>
              <a:rPr lang="en-US" sz="1700" baseline="30000" dirty="0">
                <a:effectLst/>
                <a:latin typeface="Times New Roman"/>
                <a:ea typeface="Times New Roman"/>
              </a:rPr>
              <a:t>x</a:t>
            </a:r>
            <a:r>
              <a:rPr lang="en-US" sz="1700" dirty="0">
                <a:effectLst/>
                <a:latin typeface="Times New Roman"/>
                <a:ea typeface="Times New Roman"/>
              </a:rPr>
              <a:t> – 2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4038" y="4419600"/>
            <a:ext cx="3021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The positive exponent represents growth </a:t>
            </a:r>
            <a:endParaRPr lang="en-US" sz="2000" dirty="0"/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6698286" y="1638622"/>
            <a:ext cx="1144610" cy="418778"/>
          </a:xfrm>
          <a:prstGeom prst="wedgeRectCallout">
            <a:avLst>
              <a:gd name="adj1" fmla="val -128023"/>
              <a:gd name="adj2" fmla="val 164444"/>
            </a:avLst>
          </a:prstGeom>
          <a:solidFill>
            <a:srgbClr val="FFFFFF">
              <a:alpha val="44000"/>
            </a:srgbClr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/>
                <a:ea typeface="Times New Roman"/>
              </a:rPr>
              <a:t>y = 2</a:t>
            </a:r>
            <a:r>
              <a:rPr lang="en-US" sz="1700" baseline="30000" dirty="0">
                <a:effectLst/>
                <a:latin typeface="Times New Roman"/>
                <a:ea typeface="Times New Roman"/>
              </a:rPr>
              <a:t>-x</a:t>
            </a:r>
            <a:r>
              <a:rPr lang="en-US" sz="1700" dirty="0">
                <a:effectLst/>
                <a:latin typeface="Times New Roman"/>
                <a:ea typeface="Times New Roman"/>
              </a:rPr>
              <a:t> –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0527" y="4508799"/>
            <a:ext cx="3021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The negative exponent represents decay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64702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477000"/>
          </a:xfrm>
        </p:spPr>
        <p:txBody>
          <a:bodyPr/>
          <a:lstStyle/>
          <a:p>
            <a:r>
              <a:rPr lang="en-US" dirty="0" smtClean="0"/>
              <a:t>Exponential graphs are asymptotic </a:t>
            </a:r>
          </a:p>
          <a:p>
            <a:pPr lvl="1"/>
            <a:r>
              <a:rPr lang="en-US" dirty="0" smtClean="0"/>
              <a:t>They get closer and closer to a line but never reach it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60811" y="1597845"/>
            <a:ext cx="2339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cap="small" dirty="0" smtClean="0"/>
              <a:t>Example</a:t>
            </a:r>
            <a:r>
              <a:rPr lang="en-US" sz="2000" dirty="0" smtClean="0"/>
              <a:t>:   </a:t>
            </a:r>
            <a:r>
              <a:rPr lang="en-US" sz="2000" i="1" dirty="0"/>
              <a:t>y </a:t>
            </a:r>
            <a:r>
              <a:rPr lang="en-US" sz="2000" dirty="0"/>
              <a:t>= 2</a:t>
            </a:r>
            <a:r>
              <a:rPr lang="en-US" sz="2000" i="1" baseline="30000" dirty="0"/>
              <a:t>x</a:t>
            </a:r>
            <a:r>
              <a:rPr lang="en-US" sz="2000" i="1" dirty="0"/>
              <a:t> </a:t>
            </a:r>
            <a:r>
              <a:rPr lang="en-US" sz="2000" dirty="0"/>
              <a:t>– 1</a:t>
            </a:r>
          </a:p>
        </p:txBody>
      </p:sp>
      <p:pic>
        <p:nvPicPr>
          <p:cNvPr id="5" name="Picture 4" descr="[image]"/>
          <p:cNvPicPr/>
          <p:nvPr/>
        </p:nvPicPr>
        <p:blipFill>
          <a:blip r:embed="rId2" cstate="print"/>
          <a:srcRect l="8000" t="5333" r="8000" b="8000"/>
          <a:stretch>
            <a:fillRect/>
          </a:stretch>
        </p:blipFill>
        <p:spPr bwMode="auto">
          <a:xfrm>
            <a:off x="875532" y="2179764"/>
            <a:ext cx="3110230" cy="298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517735" y="5191993"/>
            <a:ext cx="1825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Asymptote: </a:t>
            </a:r>
            <a:r>
              <a:rPr lang="fr-FR" i="1" dirty="0"/>
              <a:t>y </a:t>
            </a:r>
            <a:r>
              <a:rPr lang="fr-FR" dirty="0"/>
              <a:t>= -1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53059" y="2304482"/>
            <a:ext cx="449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If the equation is in the form </a:t>
            </a:r>
            <a:r>
              <a:rPr lang="en-US" sz="2000" i="1" dirty="0"/>
              <a:t>y </a:t>
            </a:r>
            <a:r>
              <a:rPr lang="en-US" sz="2000" dirty="0"/>
              <a:t>= </a:t>
            </a:r>
            <a:r>
              <a:rPr lang="en-US" sz="2000" dirty="0" smtClean="0"/>
              <a:t>a</a:t>
            </a:r>
            <a:r>
              <a:rPr lang="en-US" sz="2000" i="1" baseline="30000" dirty="0" smtClean="0"/>
              <a:t>x</a:t>
            </a:r>
            <a:r>
              <a:rPr lang="en-US" sz="2000" i="1" dirty="0" smtClean="0"/>
              <a:t> </a:t>
            </a:r>
            <a:r>
              <a:rPr lang="en-US" sz="2000" dirty="0" smtClean="0"/>
              <a:t>then the asymptote is the x-axis or 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If the equation is in the form </a:t>
            </a:r>
            <a:r>
              <a:rPr lang="en-US" sz="2000" i="1" dirty="0"/>
              <a:t>y </a:t>
            </a:r>
            <a:r>
              <a:rPr lang="en-US" sz="2000" dirty="0"/>
              <a:t>= </a:t>
            </a:r>
            <a:r>
              <a:rPr lang="en-US" sz="2000" dirty="0" smtClean="0"/>
              <a:t>a</a:t>
            </a:r>
            <a:r>
              <a:rPr lang="en-US" sz="2000" i="1" baseline="30000" dirty="0" smtClean="0"/>
              <a:t>x</a:t>
            </a:r>
            <a:r>
              <a:rPr lang="en-US" sz="2000" i="1" dirty="0" smtClean="0"/>
              <a:t> + c </a:t>
            </a:r>
            <a:r>
              <a:rPr lang="en-US" sz="2000" dirty="0" smtClean="0"/>
              <a:t>then the asymptote is the x = c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The c in this equation shows the movement upwards or downwards of the graph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In this example the -1 moved the graph down one on the y axis 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426258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Trigonometric Functions </a:t>
            </a:r>
            <a:endParaRPr lang="en-US" sz="36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90487155"/>
                  </p:ext>
                </p:extLst>
              </p:nvPr>
            </p:nvGraphicFramePr>
            <p:xfrm>
              <a:off x="457200" y="1600200"/>
              <a:ext cx="8229600" cy="7670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114800"/>
                    <a:gridCol w="41148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Sine</a:t>
                          </a:r>
                          <a:r>
                            <a:rPr lang="en-US" sz="2000" baseline="0" dirty="0" smtClean="0"/>
                            <a:t> function 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Cosine function 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  <m:r>
                                      <a:rPr lang="en-US" b="0" i="0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i="0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𝑏𝑥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 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latin typeface="Cambria Math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𝑏𝑥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i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="" xmlns:p14="http://schemas.microsoft.com/office/powerpoint/2010/main" val="1290487155"/>
                  </p:ext>
                </p:extLst>
              </p:nvPr>
            </p:nvGraphicFramePr>
            <p:xfrm>
              <a:off x="457200" y="1600200"/>
              <a:ext cx="8229600" cy="7670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114800"/>
                    <a:gridCol w="4114800"/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Sine</a:t>
                          </a:r>
                          <a:r>
                            <a:rPr lang="en-US" sz="2000" baseline="0" dirty="0" smtClean="0"/>
                            <a:t> function 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Cosine function 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16667" r="-100000" b="-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116667" b="-11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447800" y="2590800"/>
                <a:ext cx="6327820" cy="16005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 is the amplitude </a:t>
                </a:r>
              </a:p>
              <a:p>
                <a:endParaRPr lang="en-US" dirty="0" smtClean="0"/>
              </a:p>
              <a:p>
                <a:r>
                  <a:rPr lang="en-US" dirty="0"/>
                  <a:t>c</a:t>
                </a:r>
                <a:r>
                  <a:rPr lang="en-US" dirty="0" smtClean="0"/>
                  <a:t> is the vertical translation 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b is the number of cycles between 0° &amp; 360° and period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</a:rPr>
                          <m:t>360°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590800"/>
                <a:ext cx="6327820" cy="1600566"/>
              </a:xfrm>
              <a:prstGeom prst="rect">
                <a:avLst/>
              </a:prstGeom>
              <a:blipFill rotWithShape="1">
                <a:blip r:embed="rId3"/>
                <a:stretch>
                  <a:fillRect l="-867" t="-1901" b="-1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[image]"/>
          <p:cNvPicPr/>
          <p:nvPr/>
        </p:nvPicPr>
        <p:blipFill>
          <a:blip r:embed="rId4" cstate="print"/>
          <a:srcRect t="8000" b="8000"/>
          <a:stretch>
            <a:fillRect/>
          </a:stretch>
        </p:blipFill>
        <p:spPr bwMode="auto">
          <a:xfrm>
            <a:off x="1143000" y="4801888"/>
            <a:ext cx="2254875" cy="1831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[image]"/>
          <p:cNvPicPr/>
          <p:nvPr/>
        </p:nvPicPr>
        <p:blipFill>
          <a:blip r:embed="rId5" cstate="print"/>
          <a:srcRect t="9999" b="8000"/>
          <a:stretch>
            <a:fillRect/>
          </a:stretch>
        </p:blipFill>
        <p:spPr bwMode="auto">
          <a:xfrm>
            <a:off x="5867400" y="4801888"/>
            <a:ext cx="2261315" cy="1831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98937" y="444543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y </a:t>
            </a:r>
            <a:r>
              <a:rPr lang="en-US" dirty="0"/>
              <a:t>= sin </a:t>
            </a:r>
            <a:r>
              <a:rPr lang="en-US" i="1" dirty="0" smtClean="0"/>
              <a:t>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64657" y="4452021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y </a:t>
            </a:r>
            <a:r>
              <a:rPr lang="en-US" dirty="0"/>
              <a:t>= </a:t>
            </a:r>
            <a:r>
              <a:rPr lang="en-US" dirty="0" err="1"/>
              <a:t>cos</a:t>
            </a:r>
            <a:r>
              <a:rPr lang="en-US" dirty="0"/>
              <a:t> </a:t>
            </a:r>
            <a:r>
              <a:rPr lang="en-US" i="1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466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Vertical translation </a:t>
            </a:r>
          </a:p>
          <a:p>
            <a:pPr lvl="1"/>
            <a:r>
              <a:rPr lang="en-US" dirty="0" smtClean="0"/>
              <a:t>Adding a number to the function causes the curve to translate up </a:t>
            </a:r>
          </a:p>
          <a:p>
            <a:pPr lvl="1"/>
            <a:r>
              <a:rPr lang="en-US" dirty="0" smtClean="0"/>
              <a:t>Subtracting a number from the function causes the curve to translate down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 descr="[image]"/>
          <p:cNvPicPr/>
          <p:nvPr/>
        </p:nvPicPr>
        <p:blipFill>
          <a:blip r:embed="rId2" cstate="print"/>
          <a:srcRect l="3999" t="8000" r="3999" b="6000"/>
          <a:stretch>
            <a:fillRect/>
          </a:stretch>
        </p:blipFill>
        <p:spPr bwMode="auto">
          <a:xfrm>
            <a:off x="990600" y="3733800"/>
            <a:ext cx="289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[image]"/>
          <p:cNvPicPr/>
          <p:nvPr/>
        </p:nvPicPr>
        <p:blipFill>
          <a:blip r:embed="rId3" cstate="print"/>
          <a:srcRect l="1599" t="8333" r="6400" b="9666"/>
          <a:stretch>
            <a:fillRect/>
          </a:stretch>
        </p:blipFill>
        <p:spPr bwMode="auto">
          <a:xfrm>
            <a:off x="5181600" y="3756069"/>
            <a:ext cx="2819400" cy="2622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76400" y="3352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y </a:t>
            </a:r>
            <a:r>
              <a:rPr lang="en-US" dirty="0"/>
              <a:t>= (sin </a:t>
            </a:r>
            <a:r>
              <a:rPr lang="en-US" i="1" dirty="0"/>
              <a:t>x</a:t>
            </a:r>
            <a:r>
              <a:rPr lang="en-US" dirty="0"/>
              <a:t>) +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338673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y </a:t>
            </a:r>
            <a:r>
              <a:rPr lang="fr-FR" dirty="0"/>
              <a:t>= (cos </a:t>
            </a:r>
            <a:r>
              <a:rPr lang="fr-FR" i="1" dirty="0"/>
              <a:t>x</a:t>
            </a:r>
            <a:r>
              <a:rPr lang="fr-FR" dirty="0"/>
              <a:t>) - </a:t>
            </a:r>
            <a:r>
              <a:rPr lang="fr-FR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3145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3048000"/>
          </a:xfrm>
        </p:spPr>
        <p:txBody>
          <a:bodyPr/>
          <a:lstStyle/>
          <a:p>
            <a:r>
              <a:rPr lang="en-US" dirty="0"/>
              <a:t>Vertical stretch (changing the amplitude)</a:t>
            </a:r>
          </a:p>
          <a:p>
            <a:pPr lvl="1"/>
            <a:r>
              <a:rPr lang="en-US" dirty="0"/>
              <a:t>Multiplying the function by a number causes the curve to be stretched vertically; in other words, the amplitude has changed.  The amplitude is the distance between the principle axis of the function and a maximum (or a minimum).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[image]"/>
          <p:cNvPicPr/>
          <p:nvPr/>
        </p:nvPicPr>
        <p:blipFill>
          <a:blip r:embed="rId2" cstate="print"/>
          <a:srcRect t="7246" b="6884"/>
          <a:stretch>
            <a:fillRect/>
          </a:stretch>
        </p:blipFill>
        <p:spPr bwMode="auto">
          <a:xfrm>
            <a:off x="1066800" y="4038600"/>
            <a:ext cx="2895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[image]"/>
          <p:cNvPicPr/>
          <p:nvPr/>
        </p:nvPicPr>
        <p:blipFill>
          <a:blip r:embed="rId3" cstate="print"/>
          <a:srcRect t="7609" b="7246"/>
          <a:stretch>
            <a:fillRect/>
          </a:stretch>
        </p:blipFill>
        <p:spPr bwMode="auto">
          <a:xfrm>
            <a:off x="5486400" y="4038600"/>
            <a:ext cx="2743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43100" y="369409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y </a:t>
            </a:r>
            <a:r>
              <a:rPr lang="en-US" dirty="0"/>
              <a:t>= 2sin </a:t>
            </a:r>
            <a:r>
              <a:rPr lang="en-US" i="1" dirty="0" smtClean="0"/>
              <a:t>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86500" y="366182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y </a:t>
            </a:r>
            <a:r>
              <a:rPr lang="en-US" dirty="0"/>
              <a:t>= 2cos </a:t>
            </a:r>
            <a:r>
              <a:rPr lang="en-US" i="1" dirty="0"/>
              <a:t>x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794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1905000"/>
          </a:xfrm>
        </p:spPr>
        <p:txBody>
          <a:bodyPr/>
          <a:lstStyle/>
          <a:p>
            <a:r>
              <a:rPr lang="en-US" dirty="0" smtClean="0"/>
              <a:t>Horizontal stretch (changing the period) </a:t>
            </a:r>
          </a:p>
          <a:p>
            <a:pPr lvl="1"/>
            <a:r>
              <a:rPr lang="en-US" dirty="0" smtClean="0"/>
              <a:t>Multiplying x by a number causes the curve to be stretched horizontally </a:t>
            </a:r>
            <a:endParaRPr lang="en-US" dirty="0"/>
          </a:p>
        </p:txBody>
      </p:sp>
      <p:pic>
        <p:nvPicPr>
          <p:cNvPr id="4" name="Picture 3" descr="[image]"/>
          <p:cNvPicPr/>
          <p:nvPr/>
        </p:nvPicPr>
        <p:blipFill>
          <a:blip r:embed="rId2" cstate="print"/>
          <a:srcRect t="7892" b="7659"/>
          <a:stretch>
            <a:fillRect/>
          </a:stretch>
        </p:blipFill>
        <p:spPr bwMode="auto">
          <a:xfrm>
            <a:off x="838200" y="3429000"/>
            <a:ext cx="3200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[image]"/>
          <p:cNvPicPr/>
          <p:nvPr/>
        </p:nvPicPr>
        <p:blipFill>
          <a:blip r:embed="rId3" cstate="print"/>
          <a:srcRect t="6000" b="8000"/>
          <a:stretch>
            <a:fillRect/>
          </a:stretch>
        </p:blipFill>
        <p:spPr bwMode="auto">
          <a:xfrm>
            <a:off x="5029200" y="3441879"/>
            <a:ext cx="2895600" cy="283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05000" y="2971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y </a:t>
            </a:r>
            <a:r>
              <a:rPr lang="en-US" dirty="0"/>
              <a:t>= sin (3</a:t>
            </a:r>
            <a:r>
              <a:rPr lang="en-US" i="1" dirty="0"/>
              <a:t>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29300" y="299219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y </a:t>
            </a:r>
            <a:r>
              <a:rPr lang="en-US" dirty="0"/>
              <a:t>= </a:t>
            </a:r>
            <a:r>
              <a:rPr lang="en-US" dirty="0" err="1"/>
              <a:t>cos</a:t>
            </a:r>
            <a:r>
              <a:rPr lang="en-US" dirty="0"/>
              <a:t> (2</a:t>
            </a:r>
            <a:r>
              <a:rPr lang="en-US" i="1" dirty="0"/>
              <a:t>x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208257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Sketching Functions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Important tips </a:t>
            </a:r>
          </a:p>
          <a:p>
            <a:pPr lvl="1"/>
            <a:r>
              <a:rPr lang="en-US" dirty="0" smtClean="0"/>
              <a:t>Use your calculator to help you </a:t>
            </a:r>
          </a:p>
          <a:p>
            <a:pPr lvl="2"/>
            <a:r>
              <a:rPr lang="en-US" dirty="0" smtClean="0"/>
              <a:t>Set up the “window” correctly to see the part of the graph that you need </a:t>
            </a:r>
          </a:p>
          <a:p>
            <a:pPr lvl="2"/>
            <a:r>
              <a:rPr lang="en-US" dirty="0" smtClean="0"/>
              <a:t>Remember parenthesis</a:t>
            </a:r>
          </a:p>
          <a:p>
            <a:pPr lvl="3"/>
            <a:r>
              <a:rPr lang="en-US" dirty="0" smtClean="0"/>
              <a:t>If you are not careful you could type an equation different than the one the test is asking </a:t>
            </a:r>
          </a:p>
          <a:p>
            <a:pPr lvl="1"/>
            <a:r>
              <a:rPr lang="en-US" dirty="0" smtClean="0"/>
              <a:t>Label both x and y axes </a:t>
            </a:r>
          </a:p>
          <a:p>
            <a:pPr lvl="1"/>
            <a:r>
              <a:rPr lang="en-US" dirty="0" smtClean="0"/>
              <a:t>Include the scale on both axes </a:t>
            </a:r>
          </a:p>
          <a:p>
            <a:pPr lvl="1"/>
            <a:r>
              <a:rPr lang="en-US" dirty="0" smtClean="0"/>
              <a:t>Graph function in your calculator first </a:t>
            </a:r>
          </a:p>
          <a:p>
            <a:pPr lvl="2"/>
            <a:r>
              <a:rPr lang="en-US" dirty="0" smtClean="0"/>
              <a:t>Use the TABLE to get some point to plot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428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Using a GDC to solve equations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Type one side of the equation in Y1</a:t>
            </a:r>
          </a:p>
          <a:p>
            <a:pPr marL="514350" indent="-514350">
              <a:buAutoNum type="arabicPeriod"/>
            </a:pPr>
            <a:r>
              <a:rPr lang="en-US" dirty="0" smtClean="0"/>
              <a:t>Type the other side of the equation in Y2</a:t>
            </a:r>
          </a:p>
          <a:p>
            <a:pPr marL="514350" indent="-514350">
              <a:buAutoNum type="arabicPeriod"/>
            </a:pPr>
            <a:r>
              <a:rPr lang="en-US" dirty="0" smtClean="0"/>
              <a:t>Calculate – Intersect (option 5)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      Remember the rules for sketching functions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568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8796175" cy="5638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466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Domain, Range and Function Mapping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64008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Domain: The set of values to be put into a function. </a:t>
            </a:r>
          </a:p>
          <a:p>
            <a:pPr lvl="1"/>
            <a:r>
              <a:rPr lang="en-US" dirty="0" smtClean="0"/>
              <a:t>In other words the set of possible x values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Range: The set of values produced by a function. </a:t>
            </a:r>
          </a:p>
          <a:p>
            <a:pPr lvl="1"/>
            <a:r>
              <a:rPr lang="en-US" dirty="0" smtClean="0"/>
              <a:t>In other words the set of possible y values </a:t>
            </a:r>
          </a:p>
        </p:txBody>
      </p:sp>
    </p:spTree>
    <p:extLst>
      <p:ext uri="{BB962C8B-B14F-4D97-AF65-F5344CB8AC3E}">
        <p14:creationId xmlns="" xmlns:p14="http://schemas.microsoft.com/office/powerpoint/2010/main" val="306466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the domain and range of the following functions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b.  </a:t>
            </a:r>
            <a:endParaRPr lang="en-US" dirty="0"/>
          </a:p>
        </p:txBody>
      </p:sp>
      <p:pic>
        <p:nvPicPr>
          <p:cNvPr id="4" name="Picture 2" descr="C:\DOCUME~1\ADMINI~1.LAP\LOCALS~1\Temp\msohtmlclip1\01\clip_image0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4771" y="1638823"/>
            <a:ext cx="3625452" cy="2171175"/>
          </a:xfrm>
          <a:prstGeom prst="rect">
            <a:avLst/>
          </a:prstGeom>
          <a:noFill/>
        </p:spPr>
      </p:pic>
      <p:pic>
        <p:nvPicPr>
          <p:cNvPr id="5" name="Picture 2" descr="C:\DOCUME~1\ADMINI~1.LAP\LOCALS~1\Temp\msohtmlclip1\01\clip_image001.png"/>
          <p:cNvPicPr>
            <a:picLocks noChangeAspect="1" noChangeArrowheads="1"/>
          </p:cNvPicPr>
          <p:nvPr/>
        </p:nvPicPr>
        <p:blipFill>
          <a:blip r:embed="rId3"/>
          <a:srcRect t="4819"/>
          <a:stretch>
            <a:fillRect/>
          </a:stretch>
        </p:blipFill>
        <p:spPr bwMode="auto">
          <a:xfrm>
            <a:off x="1143000" y="4495800"/>
            <a:ext cx="3625452" cy="21176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4601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Domain: x ≥ -1</a:t>
            </a:r>
          </a:p>
          <a:p>
            <a:pPr marL="0" indent="0">
              <a:buNone/>
            </a:pPr>
            <a:r>
              <a:rPr lang="en-US" dirty="0" smtClean="0"/>
              <a:t>      Range: y ≥ -3</a:t>
            </a:r>
          </a:p>
          <a:p>
            <a:pPr marL="514350" indent="-514350">
              <a:buAutoNum type="alphaL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b. Domain: any real number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Range: y ≤ 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066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5973763"/>
          </a:xfrm>
        </p:spPr>
        <p:txBody>
          <a:bodyPr/>
          <a:lstStyle/>
          <a:p>
            <a:r>
              <a:rPr lang="en-US" dirty="0" smtClean="0"/>
              <a:t>A mapping diagram is a simple way to illustrate how members of the domain are “mapped” onto members of the range </a:t>
            </a:r>
          </a:p>
          <a:p>
            <a:pPr lvl="1"/>
            <a:r>
              <a:rPr lang="en-US" dirty="0" smtClean="0"/>
              <a:t>It shows what happens to certain numbers in the domain under a certain function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							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				  </a:t>
            </a:r>
            <a:endParaRPr lang="en-US" dirty="0"/>
          </a:p>
        </p:txBody>
      </p:sp>
      <p:pic>
        <p:nvPicPr>
          <p:cNvPr id="4" name="Picture 4" descr="C:\DOCUME~1\7295\LOCALS~1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 l="2349"/>
          <a:stretch>
            <a:fillRect/>
          </a:stretch>
        </p:blipFill>
        <p:spPr bwMode="auto">
          <a:xfrm>
            <a:off x="685800" y="2741023"/>
            <a:ext cx="4343400" cy="238167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179423" y="2917371"/>
            <a:ext cx="3657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This mapping for example shows what happens to the domain {-2, 0, 1, 2, -1} under the function f(x) = x²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5369004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For a relationship to be a function, each member of the domain can only map on to one member of the range; but it is ok for different members of the domain to map onto the same member of the range </a:t>
            </a:r>
            <a:endParaRPr lang="en-US" sz="2200" dirty="0"/>
          </a:p>
        </p:txBody>
      </p:sp>
    </p:spTree>
    <p:extLst>
      <p:ext uri="{BB962C8B-B14F-4D97-AF65-F5344CB8AC3E}">
        <p14:creationId xmlns="" xmlns:p14="http://schemas.microsoft.com/office/powerpoint/2010/main" val="284403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2239963"/>
          </a:xfrm>
        </p:spPr>
        <p:txBody>
          <a:bodyPr/>
          <a:lstStyle/>
          <a:p>
            <a:pPr lvl="0"/>
            <a:r>
              <a:rPr lang="en-US" dirty="0"/>
              <a:t>List the elements of the domain of </a:t>
            </a:r>
            <a:r>
              <a:rPr lang="en-US" i="1" dirty="0"/>
              <a:t>f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List the elements in the range of </a:t>
            </a:r>
            <a:r>
              <a:rPr lang="en-US" i="1" dirty="0"/>
              <a:t>f</a:t>
            </a:r>
            <a:r>
              <a:rPr lang="en-US" dirty="0"/>
              <a:t>.</a:t>
            </a:r>
          </a:p>
          <a:p>
            <a:r>
              <a:rPr lang="en-US" dirty="0"/>
              <a:t>Find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q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208756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3900" dirty="0" smtClean="0"/>
                  <a:t>The mapping below is of the form </a:t>
                </a:r>
                <a14:m>
                  <m:oMath xmlns:m="http://schemas.openxmlformats.org/officeDocument/2006/math">
                    <m:r>
                      <a:rPr lang="en-US" sz="39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9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9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900" b="0" i="1" smtClean="0">
                        <a:latin typeface="Cambria Math"/>
                      </a:rPr>
                      <m:t>=</m:t>
                    </m:r>
                    <m:r>
                      <a:rPr lang="en-US" sz="3900" b="0" i="1" smtClean="0">
                        <a:latin typeface="Cambria Math"/>
                      </a:rPr>
                      <m:t>𝑥</m:t>
                    </m:r>
                    <m:r>
                      <a:rPr lang="en-US" sz="3900" b="0" i="1" smtClean="0">
                        <a:latin typeface="Cambria Math"/>
                      </a:rPr>
                      <m:t>²+1 </m:t>
                    </m:r>
                  </m:oMath>
                </a14:m>
                <a:r>
                  <a:rPr lang="en-US" sz="3900" dirty="0" smtClean="0"/>
                  <a:t>and </a:t>
                </a:r>
                <a:r>
                  <a:rPr lang="en-US" sz="3900" dirty="0"/>
                  <a:t>maps the elements of x to elements of y.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2087562"/>
              </a:xfrm>
              <a:blipFill rotWithShape="1">
                <a:blip r:embed="rId2"/>
                <a:stretch>
                  <a:fillRect t="-9329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756" t="24974" r="27092" b="28236"/>
          <a:stretch/>
        </p:blipFill>
        <p:spPr bwMode="auto">
          <a:xfrm>
            <a:off x="2895600" y="2037806"/>
            <a:ext cx="3843337" cy="21335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215006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33600"/>
            <a:ext cx="5105400" cy="2925763"/>
          </a:xfrm>
        </p:spPr>
        <p:txBody>
          <a:bodyPr/>
          <a:lstStyle/>
          <a:p>
            <a:r>
              <a:rPr lang="en-US" dirty="0" smtClean="0"/>
              <a:t>Domain: {q, -1, 0, 1, 3}</a:t>
            </a:r>
          </a:p>
          <a:p>
            <a:r>
              <a:rPr lang="en-US" dirty="0" smtClean="0"/>
              <a:t>Range: {5, 2, 1, p}</a:t>
            </a:r>
          </a:p>
          <a:p>
            <a:r>
              <a:rPr lang="en-US" dirty="0" smtClean="0"/>
              <a:t>q=2</a:t>
            </a:r>
          </a:p>
          <a:p>
            <a:r>
              <a:rPr lang="en-US" dirty="0" smtClean="0"/>
              <a:t>p=10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400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1155</Words>
  <Application>Microsoft Office PowerPoint</Application>
  <PresentationFormat>On-screen Show (4:3)</PresentationFormat>
  <Paragraphs>165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Equation</vt:lpstr>
      <vt:lpstr>IB Math Studies  Topic: Functions </vt:lpstr>
      <vt:lpstr>IB Course Guide description </vt:lpstr>
      <vt:lpstr>Slide 3</vt:lpstr>
      <vt:lpstr>Domain, Range and Function Mapping </vt:lpstr>
      <vt:lpstr>Identify the domain and range of the following functions </vt:lpstr>
      <vt:lpstr>Check your answers </vt:lpstr>
      <vt:lpstr>Slide 7</vt:lpstr>
      <vt:lpstr> </vt:lpstr>
      <vt:lpstr>Check your answers </vt:lpstr>
      <vt:lpstr>Linear Functions </vt:lpstr>
      <vt:lpstr>Graphs of a linear function </vt:lpstr>
      <vt:lpstr>Slide 12</vt:lpstr>
      <vt:lpstr>Slide 13</vt:lpstr>
      <vt:lpstr>Slide 14</vt:lpstr>
      <vt:lpstr>Quadratic Functions </vt:lpstr>
      <vt:lpstr>Slide 16</vt:lpstr>
      <vt:lpstr>Slide 17</vt:lpstr>
      <vt:lpstr>Slide 18</vt:lpstr>
      <vt:lpstr>Quadratic formula </vt:lpstr>
      <vt:lpstr>Exponential Functions </vt:lpstr>
      <vt:lpstr>Slide 21</vt:lpstr>
      <vt:lpstr>Slide 22</vt:lpstr>
      <vt:lpstr>Trigonometric Functions </vt:lpstr>
      <vt:lpstr>Slide 24</vt:lpstr>
      <vt:lpstr>Slide 25</vt:lpstr>
      <vt:lpstr>Slide 26</vt:lpstr>
      <vt:lpstr>Sketching Functions </vt:lpstr>
      <vt:lpstr>Using a GDC to solve equations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Math Studies  Topic 4:Functions</dc:title>
  <dc:creator>Joanna Livinalli</dc:creator>
  <cp:lastModifiedBy>asweeney</cp:lastModifiedBy>
  <cp:revision>25</cp:revision>
  <dcterms:created xsi:type="dcterms:W3CDTF">2012-04-15T18:46:39Z</dcterms:created>
  <dcterms:modified xsi:type="dcterms:W3CDTF">2015-09-01T22:04:37Z</dcterms:modified>
</cp:coreProperties>
</file>