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62" r:id="rId13"/>
    <p:sldId id="263" r:id="rId14"/>
    <p:sldId id="264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30AFD9-FECE-4063-89D5-64710AC38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74126E-1A50-4C63-95F4-453AF6F72F0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0.png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Packet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Algebra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23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5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6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7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8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9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0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1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2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3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4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5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7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8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40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1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3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4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5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6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7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8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9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0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1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2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3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4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5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57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8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9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0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1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2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3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4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5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6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7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8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9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0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1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2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75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6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7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8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0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1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2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3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4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5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6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7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8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9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0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92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3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4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5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6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7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8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9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0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1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2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3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4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5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6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7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09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0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1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2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3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4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5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6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7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8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9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0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1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2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3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4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27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8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9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0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1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2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3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4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5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6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7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8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9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0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1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2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44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5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6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7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8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9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0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1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2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3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4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5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6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7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8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9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61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2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3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4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5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6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7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8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9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0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1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2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3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4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5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6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79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0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1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2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3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4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5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6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7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8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9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0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1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2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3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4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96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7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8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9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0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1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2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3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4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5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6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7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8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9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0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1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13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4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5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6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7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8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9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0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1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2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3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4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5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6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7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8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31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2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3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4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5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6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7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8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9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1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2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3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4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5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6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48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9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0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1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2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3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4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5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6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7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8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9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0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1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2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3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65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6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7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8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9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0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1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2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3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4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5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6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7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8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9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0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83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4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5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6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7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8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9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0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1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2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3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4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5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6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7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8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00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1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2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3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4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5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6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7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8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9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0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1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2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3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4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5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17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8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9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0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1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2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3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4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5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6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7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8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9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0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1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2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35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6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7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8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9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0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1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2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3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4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5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6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7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8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9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0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52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3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4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5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6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7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8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9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0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1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2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3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4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5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6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7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568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69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0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1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3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4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5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6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7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8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9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0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1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2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3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4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585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586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87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8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9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0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1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2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3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4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5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6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7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8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9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0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1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2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603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04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5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6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7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8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9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0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1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2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3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4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5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6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7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8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9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620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21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2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3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4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5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6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7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8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9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0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1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2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3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4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5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6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37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638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39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0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1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2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3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4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5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6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7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8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9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0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1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2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3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4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655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56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7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8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9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0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1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2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3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4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5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6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7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8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9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0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1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672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73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4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5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6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7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8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9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0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1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2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3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4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5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6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7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8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89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690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91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2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3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4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5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6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7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8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9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0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1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2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3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4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5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6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707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08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9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0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1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2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3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4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5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6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7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8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9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0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1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2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3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724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25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6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7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8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9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0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1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2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3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4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5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6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7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8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9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0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741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742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43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4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5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6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7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8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9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0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1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2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3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4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5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6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7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8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759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60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1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2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3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4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5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6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7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8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9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0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1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2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3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4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5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776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77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8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9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0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1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2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3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4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5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6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7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8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9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0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1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2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793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794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95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6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7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8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9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0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1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2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3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4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5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6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7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8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9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0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811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812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3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4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5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6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7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8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9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0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1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2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3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4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5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6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7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828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829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0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1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2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3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4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5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6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7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8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9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0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1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2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3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4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9845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6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47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8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49" name="Group 639"/>
          <p:cNvGrpSpPr>
            <a:grpSpLocks/>
          </p:cNvGrpSpPr>
          <p:nvPr/>
        </p:nvGrpSpPr>
        <p:grpSpPr bwMode="auto">
          <a:xfrm>
            <a:off x="304800" y="2286000"/>
            <a:ext cx="6705600" cy="1371600"/>
            <a:chOff x="192" y="1440"/>
            <a:chExt cx="4224" cy="864"/>
          </a:xfrm>
        </p:grpSpPr>
        <p:sp>
          <p:nvSpPr>
            <p:cNvPr id="9852" name="Line 636"/>
            <p:cNvSpPr>
              <a:spLocks noChangeShapeType="1"/>
            </p:cNvSpPr>
            <p:nvPr/>
          </p:nvSpPr>
          <p:spPr bwMode="auto">
            <a:xfrm>
              <a:off x="192" y="1440"/>
              <a:ext cx="30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3" name="Line 637"/>
            <p:cNvSpPr>
              <a:spLocks noChangeShapeType="1"/>
            </p:cNvSpPr>
            <p:nvPr/>
          </p:nvSpPr>
          <p:spPr bwMode="auto">
            <a:xfrm flipH="1">
              <a:off x="1632" y="1440"/>
              <a:ext cx="1584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4" name="Line 638"/>
            <p:cNvSpPr>
              <a:spLocks noChangeShapeType="1"/>
            </p:cNvSpPr>
            <p:nvPr/>
          </p:nvSpPr>
          <p:spPr bwMode="auto">
            <a:xfrm>
              <a:off x="1632" y="2304"/>
              <a:ext cx="27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850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22701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2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48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49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1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2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3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4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5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7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8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9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0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1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2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264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5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8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9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0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1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2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3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4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5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6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7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8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9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281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2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3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4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5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6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7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8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9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0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1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2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3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4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5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6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299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0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1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2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3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4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5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6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7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8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9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0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1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3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4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16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7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8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9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0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1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2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3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4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5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6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7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8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9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0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1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33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4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5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6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7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8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9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0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1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2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3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4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5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6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7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8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51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2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3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4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5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6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7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8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9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0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1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2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3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4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5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6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68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9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0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1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2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3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4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5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6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7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8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9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0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1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2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3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85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6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7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8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9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0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1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2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3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4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5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6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7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8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9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0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03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4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5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6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7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8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9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0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1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2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3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4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5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6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7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8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20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1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2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3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4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5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6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7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8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9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0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1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2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3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4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5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37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8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9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0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1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2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3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4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5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6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7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8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9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0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1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2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55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6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7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8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9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0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1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2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3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4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5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6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7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8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9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0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72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3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4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5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6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7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8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9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0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1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2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3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4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5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6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7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89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0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1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2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3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4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5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6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7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8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9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0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1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2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3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4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07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8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9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0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1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2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3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4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5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6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7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8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9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0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1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2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24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5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6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7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8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9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0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1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2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3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4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5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6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7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8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9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41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2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3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4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5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6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7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8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9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0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1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2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3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4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5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6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59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0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1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2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3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4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5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6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7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8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9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0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1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2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3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4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76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7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8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9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0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1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2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3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4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5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6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7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8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9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0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1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315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93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4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5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7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8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9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0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1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2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3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4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5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6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7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8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332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349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11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2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3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4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5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6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7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8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9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0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1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2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3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4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5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6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350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28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9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0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1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2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3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4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5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6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7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8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9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0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1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2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3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367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45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6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7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8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9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0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1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2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3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4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5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6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7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8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9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0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384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401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63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4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5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6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7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8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9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0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1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2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3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4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5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6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7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8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02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80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1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2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3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4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5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6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7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8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9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0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1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2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3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4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5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19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97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8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9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0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1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2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3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4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5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6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7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8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9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0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1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2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436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453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15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6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7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8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9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0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1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2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3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4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5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6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7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8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9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0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54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32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3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4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5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6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7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8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9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0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1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2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3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4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5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6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7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71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49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0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1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2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3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4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5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6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7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8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9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0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1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2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3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4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488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505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67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8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9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0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1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2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3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4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5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6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7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8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9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0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1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2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06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84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5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6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7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8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9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0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1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2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3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4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5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6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7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8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9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23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801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2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3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4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5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6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7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8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9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0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1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2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3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4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5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6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540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557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819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0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1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2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3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4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5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6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7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8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9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0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1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2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3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4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58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836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7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8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9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0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1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2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3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4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5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6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7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8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9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0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1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75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853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4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5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6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7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8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9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0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1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2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3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4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5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6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7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8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0869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0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71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2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92" name="Group 638"/>
          <p:cNvGrpSpPr>
            <a:grpSpLocks/>
          </p:cNvGrpSpPr>
          <p:nvPr/>
        </p:nvGrpSpPr>
        <p:grpSpPr bwMode="auto">
          <a:xfrm>
            <a:off x="304800" y="2286000"/>
            <a:ext cx="6705600" cy="1371600"/>
            <a:chOff x="192" y="1440"/>
            <a:chExt cx="4224" cy="864"/>
          </a:xfrm>
        </p:grpSpPr>
        <p:sp>
          <p:nvSpPr>
            <p:cNvPr id="10874" name="Line 634"/>
            <p:cNvSpPr>
              <a:spLocks noChangeShapeType="1"/>
            </p:cNvSpPr>
            <p:nvPr/>
          </p:nvSpPr>
          <p:spPr bwMode="auto">
            <a:xfrm flipV="1">
              <a:off x="192" y="1440"/>
              <a:ext cx="163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5" name="Line 635"/>
            <p:cNvSpPr>
              <a:spLocks noChangeShapeType="1"/>
            </p:cNvSpPr>
            <p:nvPr/>
          </p:nvSpPr>
          <p:spPr bwMode="auto">
            <a:xfrm>
              <a:off x="1824" y="1440"/>
              <a:ext cx="336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6" name="Line 636"/>
            <p:cNvSpPr>
              <a:spLocks noChangeShapeType="1"/>
            </p:cNvSpPr>
            <p:nvPr/>
          </p:nvSpPr>
          <p:spPr bwMode="auto">
            <a:xfrm>
              <a:off x="2160" y="2304"/>
              <a:ext cx="225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877" name="Picture 6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838200"/>
            <a:ext cx="22701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4503738" cy="63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Function Notation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CC3399"/>
                </a:solidFill>
                <a:latin typeface="Arial" charset="0"/>
              </a:rPr>
              <a:t>We commonly call functions by letters.  Because function starts with 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f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, it is a commonly used letter to refer to functions.</a:t>
            </a:r>
            <a:r>
              <a:rPr lang="en-US" i="0"/>
              <a:t> </a:t>
            </a:r>
          </a:p>
        </p:txBody>
      </p:sp>
      <p:graphicFrame>
        <p:nvGraphicFramePr>
          <p:cNvPr id="23552" name="Object 0"/>
          <p:cNvGraphicFramePr>
            <a:graphicFrameLocks noChangeAspect="1"/>
          </p:cNvGraphicFramePr>
          <p:nvPr/>
        </p:nvGraphicFramePr>
        <p:xfrm>
          <a:off x="2438400" y="2362200"/>
          <a:ext cx="3733800" cy="700088"/>
        </p:xfrm>
        <a:graphic>
          <a:graphicData uri="http://schemas.openxmlformats.org/presentationml/2006/ole">
            <p:oleObj spid="_x0000_s1026" name="Equation" r:id="rId3" imgW="1218960" imgH="228600" progId="Equation.3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52578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CC3399"/>
                </a:solidFill>
                <a:latin typeface="Arial" charset="0"/>
              </a:rPr>
              <a:t>The left hand side of this equation is the function notation.  It tells us two things.  We called the function 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f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 and the variable in the function is 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x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.</a:t>
            </a:r>
            <a:r>
              <a:rPr lang="en-US" i="0">
                <a:solidFill>
                  <a:srgbClr val="CC3399"/>
                </a:solidFill>
              </a:rPr>
              <a:t> 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905000" y="3048000"/>
            <a:ext cx="533400" cy="5334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8600" y="2819400"/>
            <a:ext cx="1676400" cy="1946275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solidFill>
                  <a:srgbClr val="339933"/>
                </a:solidFill>
              </a:rPr>
              <a:t>This means the right hand side is a function called </a:t>
            </a:r>
            <a:r>
              <a:rPr lang="en-US">
                <a:solidFill>
                  <a:srgbClr val="339933"/>
                </a:solidFill>
              </a:rPr>
              <a:t>f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438400" y="2286000"/>
            <a:ext cx="457200" cy="76200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895600" y="2286000"/>
            <a:ext cx="533400" cy="7620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438400" y="3505200"/>
            <a:ext cx="1981200" cy="15811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solidFill>
                  <a:schemeClr val="accent2"/>
                </a:solidFill>
              </a:rPr>
              <a:t>This means the right hand side has the variable x in it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3124200" y="31242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029200" y="3048000"/>
            <a:ext cx="3657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left side DOES NOT MEAN f times x like brackets usually do, it simply tells us what is on the right hand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nimBg="1"/>
      <p:bldP spid="11272" grpId="0" animBg="1" autoUpdateAnimBg="0"/>
      <p:bldP spid="11273" grpId="0" animBg="1"/>
      <p:bldP spid="11274" grpId="0" animBg="1"/>
      <p:bldP spid="11275" grpId="0" animBg="1" autoUpdateAnimBg="0"/>
      <p:bldP spid="11276" grpId="0" animBg="1"/>
      <p:bldP spid="1127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029200" y="228600"/>
          <a:ext cx="3733800" cy="700088"/>
        </p:xfrm>
        <a:graphic>
          <a:graphicData uri="http://schemas.openxmlformats.org/presentationml/2006/ole">
            <p:oleObj spid="_x0000_s2050" name="Equation" r:id="rId3" imgW="1218960" imgH="228600" progId="Equation.3">
              <p:embed/>
            </p:oleObj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534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CC3399"/>
                </a:solidFill>
                <a:latin typeface="Arial" charset="0"/>
              </a:rPr>
              <a:t>So we have a function called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 f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 that has the variable 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x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 in it.</a:t>
            </a:r>
          </a:p>
          <a:p>
            <a:pPr>
              <a:spcBef>
                <a:spcPct val="50000"/>
              </a:spcBef>
            </a:pPr>
            <a:r>
              <a:rPr lang="en-US" i="0">
                <a:solidFill>
                  <a:srgbClr val="CC3399"/>
                </a:solidFill>
                <a:latin typeface="Arial" charset="0"/>
              </a:rPr>
              <a:t>Using function notation we could then ask the following: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4648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/>
              <a:t>Find </a:t>
            </a:r>
            <a:r>
              <a:rPr lang="en-US" sz="2800"/>
              <a:t>f </a:t>
            </a:r>
            <a:r>
              <a:rPr lang="en-US" sz="2800" i="0"/>
              <a:t>(2).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90800" y="4191000"/>
            <a:ext cx="624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9933"/>
                </a:solidFill>
              </a:rPr>
              <a:t>This means to find the function f and instead of having an x in it, put a 2 in it.  So let’s take the function above and make brackets everywhere the x was and in its place, put in a 2.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905375" y="1066800"/>
          <a:ext cx="4238625" cy="739775"/>
        </p:xfrm>
        <a:graphic>
          <a:graphicData uri="http://schemas.openxmlformats.org/presentationml/2006/ole">
            <p:oleObj spid="_x0000_s2051" name="Equation" r:id="rId4" imgW="1384200" imgH="241200" progId="Equation.3">
              <p:embed/>
            </p:oleObj>
          </a:graphicData>
        </a:graphic>
      </p:graphicFrame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591175" y="914400"/>
            <a:ext cx="152400" cy="304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810375" y="914400"/>
            <a:ext cx="0" cy="2286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953375" y="914400"/>
            <a:ext cx="152400" cy="304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1219200" y="2362200"/>
          <a:ext cx="6688138" cy="661988"/>
        </p:xfrm>
        <a:graphic>
          <a:graphicData uri="http://schemas.openxmlformats.org/presentationml/2006/ole">
            <p:oleObj spid="_x0000_s2052" name="Equation" r:id="rId5" imgW="2184120" imgH="215640" progId="Equation.3">
              <p:embed/>
            </p:oleObj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85800" y="59436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  <a:latin typeface="Arial Black" pitchFamily="34" charset="0"/>
              </a:rPr>
              <a:t>Don’t forget order of operations---powers, then multiplication, finally addition &amp; subtraction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4953000" y="228600"/>
            <a:ext cx="11430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4800" y="228600"/>
            <a:ext cx="4267200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Remember---this tells you what is on the right hand side---it is not something you work.  It says that the right hand side is the function f and it has x in it.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572000" y="6096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219200" y="2286000"/>
            <a:ext cx="1371600" cy="838200"/>
          </a:xfrm>
          <a:prstGeom prst="rect">
            <a:avLst/>
          </a:prstGeom>
          <a:noFill/>
          <a:ln w="38100">
            <a:solidFill>
              <a:srgbClr val="3399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7467600" y="2362200"/>
            <a:ext cx="533400" cy="685800"/>
          </a:xfrm>
          <a:prstGeom prst="rect">
            <a:avLst/>
          </a:prstGeom>
          <a:noFill/>
          <a:ln w="38100">
            <a:solidFill>
              <a:srgbClr val="3399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6" grpId="0" animBg="1"/>
      <p:bldP spid="12297" grpId="0" animBg="1"/>
      <p:bldP spid="12298" grpId="0" animBg="1"/>
      <p:bldP spid="12300" grpId="0" autoUpdateAnimBg="0"/>
      <p:bldP spid="12302" grpId="0" animBg="1"/>
      <p:bldP spid="12303" grpId="0" animBg="1" autoUpdateAnimBg="0"/>
      <p:bldP spid="12304" grpId="0" animBg="1"/>
      <p:bldP spid="12305" grpId="0" animBg="1"/>
      <p:bldP spid="123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867025" y="304800"/>
          <a:ext cx="3733800" cy="700088"/>
        </p:xfrm>
        <a:graphic>
          <a:graphicData uri="http://schemas.openxmlformats.org/presentationml/2006/ole">
            <p:oleObj spid="_x0000_s3074" name="Equation" r:id="rId3" imgW="1218960" imgH="228600" progId="Equation.3">
              <p:embed/>
            </p:oleObj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/>
              <a:t>Find </a:t>
            </a:r>
            <a:r>
              <a:rPr lang="en-US" sz="2800"/>
              <a:t>f </a:t>
            </a:r>
            <a:r>
              <a:rPr lang="en-US" sz="2800" i="0"/>
              <a:t>(2</a:t>
            </a:r>
            <a:r>
              <a:rPr lang="en-US" sz="2800"/>
              <a:t>k</a:t>
            </a:r>
            <a:r>
              <a:rPr lang="en-US" sz="2800" i="0"/>
              <a:t>).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36576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33"/>
                </a:solidFill>
              </a:rPr>
              <a:t>This means to find the function f and instead of having an x in it, put a 2k in it.  So let’s take the function above and make brackets everywhere the x was and in its place, put in a 2k.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393950" y="1143000"/>
          <a:ext cx="4938713" cy="739775"/>
        </p:xfrm>
        <a:graphic>
          <a:graphicData uri="http://schemas.openxmlformats.org/presentationml/2006/ole">
            <p:oleObj spid="_x0000_s3075" name="Equation" r:id="rId4" imgW="1612800" imgH="241200" progId="Equation.3">
              <p:embed/>
            </p:oleObj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3276600" y="990600"/>
            <a:ext cx="228600" cy="304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648200" y="914400"/>
            <a:ext cx="0" cy="304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791200" y="914400"/>
            <a:ext cx="381000" cy="3810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81000" y="2362200"/>
          <a:ext cx="7580313" cy="701675"/>
        </p:xfrm>
        <a:graphic>
          <a:graphicData uri="http://schemas.openxmlformats.org/presentationml/2006/ole">
            <p:oleObj spid="_x0000_s3076" name="Equation" r:id="rId5" imgW="2476440" imgH="228600" progId="Equation.3">
              <p:embed/>
            </p:oleObj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33400" y="53340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  <a:latin typeface="Arial Black" pitchFamily="34" charset="0"/>
              </a:rPr>
              <a:t>Don’t forget order of operations---powers, then multiplication, finally addition &amp; subtraction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551488" y="2381250"/>
            <a:ext cx="2362200" cy="609600"/>
          </a:xfrm>
          <a:prstGeom prst="rect">
            <a:avLst/>
          </a:prstGeom>
          <a:noFill/>
          <a:ln w="38100">
            <a:solidFill>
              <a:srgbClr val="3399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69888" y="2305050"/>
            <a:ext cx="1600200" cy="762000"/>
          </a:xfrm>
          <a:prstGeom prst="rect">
            <a:avLst/>
          </a:prstGeom>
          <a:noFill/>
          <a:ln w="38100">
            <a:solidFill>
              <a:srgbClr val="3399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6" grpId="0" animBg="1"/>
      <p:bldP spid="15367" grpId="0" animBg="1"/>
      <p:bldP spid="15368" grpId="0" animBg="1"/>
      <p:bldP spid="15370" grpId="0" autoUpdateAnimBg="0"/>
      <p:bldP spid="15371" grpId="0" animBg="1"/>
      <p:bldP spid="153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Inequality Symbols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idx="1"/>
          </p:nvPr>
        </p:nvGraphicFramePr>
        <p:xfrm>
          <a:off x="1981200" y="1436688"/>
          <a:ext cx="5029200" cy="1039812"/>
        </p:xfrm>
        <a:graphic>
          <a:graphicData uri="http://schemas.openxmlformats.org/presentationml/2006/ole">
            <p:oleObj spid="_x0000_s4098" name="Equation" r:id="rId3" imgW="736560" imgH="152280" progId="Equation.3">
              <p:embed/>
            </p:oleObj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62000" y="32766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Less than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76400" y="45720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Greater than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886200" y="3657600"/>
            <a:ext cx="114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Less than or equal to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334000" y="4495800"/>
            <a:ext cx="152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Greater than or equal to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086600" y="35052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Not equal to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1370013" y="2357438"/>
            <a:ext cx="91440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2362200" y="2514600"/>
            <a:ext cx="838200" cy="1981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4495800" y="2514600"/>
            <a:ext cx="0" cy="1143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 flipV="1">
            <a:off x="5562600" y="2514600"/>
            <a:ext cx="457200" cy="1981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 flipV="1">
            <a:off x="6705600" y="2362200"/>
            <a:ext cx="762000" cy="1143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9" grpId="0"/>
      <p:bldP spid="3080" grpId="0"/>
      <p:bldP spid="3082" grpId="0"/>
      <p:bldP spid="3083" grpId="0"/>
      <p:bldP spid="3084" grpId="0"/>
      <p:bldP spid="3085" grpId="0" animBg="1"/>
      <p:bldP spid="3086" grpId="0" animBg="1"/>
      <p:bldP spid="3087" grpId="0" animBg="1"/>
      <p:bldP spid="3088" grpId="0" animBg="1"/>
      <p:bldP spid="30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Transformations for Inequalities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572000"/>
          </a:xfrm>
        </p:spPr>
        <p:txBody>
          <a:bodyPr/>
          <a:lstStyle/>
          <a:p>
            <a:r>
              <a:rPr lang="en-US"/>
              <a:t>Add/subtract the same number on each side of an inequality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Multiply/divide by the same </a:t>
            </a:r>
            <a:r>
              <a:rPr lang="en-US" i="1"/>
              <a:t>positive</a:t>
            </a:r>
            <a:r>
              <a:rPr lang="en-US"/>
              <a:t> number on each side of an inequality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If you multiply or divide by a </a:t>
            </a:r>
            <a:r>
              <a:rPr lang="en-US" i="1"/>
              <a:t>negative</a:t>
            </a:r>
            <a:r>
              <a:rPr lang="en-US"/>
              <a:t> number, you </a:t>
            </a:r>
            <a:r>
              <a:rPr lang="en-US" b="1"/>
              <a:t>MUST</a:t>
            </a:r>
            <a:r>
              <a:rPr lang="en-US"/>
              <a:t> </a:t>
            </a:r>
            <a:r>
              <a:rPr lang="en-US" u="sng"/>
              <a:t>flip the inequality sign</a:t>
            </a:r>
            <a:r>
              <a:rPr lang="en-US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Ex: Solve the inequality.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2x-3&lt;8</a:t>
            </a:r>
          </a:p>
          <a:p>
            <a:pPr>
              <a:buFontTx/>
              <a:buNone/>
            </a:pPr>
            <a:r>
              <a:rPr lang="en-US"/>
              <a:t>  </a:t>
            </a:r>
            <a:r>
              <a:rPr lang="en-US" u="sng"/>
              <a:t>+3  +3</a:t>
            </a:r>
            <a:endParaRPr lang="en-US"/>
          </a:p>
          <a:p>
            <a:pPr>
              <a:buFontTx/>
              <a:buNone/>
            </a:pPr>
            <a:r>
              <a:rPr lang="en-US"/>
              <a:t>  2x&lt;11</a:t>
            </a:r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u="sng"/>
              <a:t>2    2</a:t>
            </a:r>
            <a:endParaRPr lang="en-US"/>
          </a:p>
          <a:p>
            <a:pPr>
              <a:buFontTx/>
              <a:buNone/>
            </a:pPr>
            <a:r>
              <a:rPr lang="en-US"/>
              <a:t>  x&lt;</a:t>
            </a:r>
            <a:endParaRPr lang="en-US" u="sng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838200" y="3352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524000" y="3352800"/>
            <a:ext cx="384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371600" y="3886200"/>
          <a:ext cx="484188" cy="914400"/>
        </p:xfrm>
        <a:graphic>
          <a:graphicData uri="http://schemas.openxmlformats.org/presentationml/2006/ole">
            <p:oleObj spid="_x0000_s5122" name="Equation" r:id="rId3" imgW="190440" imgH="393480" progId="Equation.3">
              <p:embed/>
            </p:oleObj>
          </a:graphicData>
        </a:graphic>
      </p:graphicFrame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457200" y="3886200"/>
            <a:ext cx="1676400" cy="9906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572000" y="1676400"/>
          <a:ext cx="2895600" cy="642938"/>
        </p:xfrm>
        <a:graphic>
          <a:graphicData uri="http://schemas.openxmlformats.org/presentationml/2006/ole">
            <p:oleObj spid="_x0000_s5123" name="Equation" r:id="rId4" imgW="799920" imgH="177480" progId="Equation.3">
              <p:embed/>
            </p:oleObj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5334000" y="2667000"/>
          <a:ext cx="1905000" cy="693738"/>
        </p:xfrm>
        <a:graphic>
          <a:graphicData uri="http://schemas.openxmlformats.org/presentationml/2006/ole">
            <p:oleObj spid="_x0000_s5124" name="Equation" r:id="rId5" imgW="533160" imgH="177480" progId="Equation.3">
              <p:embed/>
            </p:oleObj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5638800" y="3581400"/>
          <a:ext cx="1524000" cy="692150"/>
        </p:xfrm>
        <a:graphic>
          <a:graphicData uri="http://schemas.openxmlformats.org/presentationml/2006/ole">
            <p:oleObj spid="_x0000_s5125" name="Equation" r:id="rId6" imgW="431640" imgH="177480" progId="Equation.3">
              <p:embed/>
            </p:oleObj>
          </a:graphicData>
        </a:graphic>
      </p:graphicFrame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5257800" y="3429000"/>
            <a:ext cx="2286000" cy="10668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419600" y="5029200"/>
            <a:ext cx="35052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Flip the sign after dividing by the -3!</a:t>
            </a: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5715000" y="4191000"/>
            <a:ext cx="457200" cy="914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animBg="1"/>
      <p:bldP spid="7174" grpId="0" animBg="1"/>
      <p:bldP spid="7177" grpId="0" animBg="1"/>
      <p:bldP spid="7187" grpId="0" animBg="1"/>
      <p:bldP spid="7191" grpId="0"/>
      <p:bldP spid="7191" grpId="1"/>
      <p:bldP spid="7192" grpId="0" animBg="1"/>
      <p:bldP spid="719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Linear Inequalities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Remember:</a:t>
            </a:r>
          </a:p>
          <a:p>
            <a:pPr lvl="1">
              <a:buFontTx/>
              <a:buNone/>
            </a:pPr>
            <a:r>
              <a:rPr lang="en-US" sz="3200"/>
              <a:t> &lt; and &gt; signs will have an open dot </a:t>
            </a:r>
            <a:r>
              <a:rPr lang="en-US" sz="3200" baseline="30000"/>
              <a:t>o</a:t>
            </a:r>
            <a:endParaRPr lang="en-US" sz="3200"/>
          </a:p>
          <a:p>
            <a:pPr lvl="1">
              <a:buFontTx/>
              <a:buNone/>
            </a:pPr>
            <a:r>
              <a:rPr lang="en-US" sz="3200"/>
              <a:t>    and    signs will have a closed dot</a:t>
            </a:r>
          </a:p>
          <a:p>
            <a:pPr lvl="1">
              <a:buFontTx/>
              <a:buNone/>
            </a:pPr>
            <a:endParaRPr lang="en-US" sz="3200"/>
          </a:p>
          <a:p>
            <a:pPr lvl="1">
              <a:buFontTx/>
              <a:buNone/>
            </a:pPr>
            <a:r>
              <a:rPr lang="en-US" sz="3200"/>
              <a:t>graph of 		    graph of 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066800" y="2895600"/>
          <a:ext cx="381000" cy="355600"/>
        </p:xfrm>
        <a:graphic>
          <a:graphicData uri="http://schemas.openxmlformats.org/presentationml/2006/ole">
            <p:oleObj spid="_x0000_s6146" name="Equation" r:id="rId3" imgW="126720" imgH="15228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209800" y="2895600"/>
          <a:ext cx="381000" cy="355600"/>
        </p:xfrm>
        <a:graphic>
          <a:graphicData uri="http://schemas.openxmlformats.org/presentationml/2006/ole">
            <p:oleObj spid="_x0000_s6147" name="Equation" r:id="rId4" imgW="126720" imgH="152280" progId="Equation.3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667000" y="3886200"/>
          <a:ext cx="914400" cy="762000"/>
        </p:xfrm>
        <a:graphic>
          <a:graphicData uri="http://schemas.openxmlformats.org/presentationml/2006/ole">
            <p:oleObj spid="_x0000_s6148" name="Equation" r:id="rId5" imgW="419040" imgH="393480" progId="Equation.3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6324600" y="3962400"/>
          <a:ext cx="914400" cy="508000"/>
        </p:xfrm>
        <a:graphic>
          <a:graphicData uri="http://schemas.openxmlformats.org/presentationml/2006/ole">
            <p:oleObj spid="_x0000_s6149" name="Equation" r:id="rId6" imgW="431640" imgH="177480" progId="Equation.3">
              <p:embed/>
            </p:oleObj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7620000" y="2971800"/>
          <a:ext cx="381000" cy="254000"/>
        </p:xfrm>
        <a:graphic>
          <a:graphicData uri="http://schemas.openxmlformats.org/presentationml/2006/ole">
            <p:oleObj spid="_x0000_s6150" name="Equation" r:id="rId7" imgW="114120" imgH="114120" progId="Equation.3">
              <p:embed/>
            </p:oleObj>
          </a:graphicData>
        </a:graphic>
      </p:graphicFrame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85800" y="54102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495800" y="5410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5181600" y="5254625"/>
            <a:ext cx="0" cy="301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6388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60960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65532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2954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7526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2098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6670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143000" y="5562600"/>
            <a:ext cx="304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600200" y="5562600"/>
            <a:ext cx="304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2057400" y="5562600"/>
            <a:ext cx="3810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514600" y="5562600"/>
            <a:ext cx="3810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953000" y="5562600"/>
            <a:ext cx="457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-3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5410200" y="5562600"/>
            <a:ext cx="457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5867400" y="5562600"/>
            <a:ext cx="5334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6400800" y="5562600"/>
            <a:ext cx="5334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 flipH="1">
            <a:off x="684213" y="5410200"/>
            <a:ext cx="1220787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1905000" y="5334000"/>
            <a:ext cx="152400" cy="152400"/>
          </a:xfrm>
          <a:prstGeom prst="ellips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5638800" y="5410200"/>
            <a:ext cx="16764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/>
      <p:bldP spid="14362" grpId="0"/>
      <p:bldP spid="14363" grpId="0"/>
      <p:bldP spid="14365" grpId="0"/>
      <p:bldP spid="14366" grpId="0"/>
      <p:bldP spid="14367" grpId="0"/>
      <p:bldP spid="14368" grpId="0"/>
      <p:bldP spid="14369" grpId="0" animBg="1"/>
      <p:bldP spid="14370" grpId="0" animBg="1"/>
      <p:bldP spid="143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4563"/>
          </a:xfrm>
        </p:spPr>
        <p:txBody>
          <a:bodyPr/>
          <a:lstStyle/>
          <a:p>
            <a:r>
              <a:rPr lang="en-US" sz="3600" u="sng"/>
              <a:t>Example</a:t>
            </a:r>
            <a:r>
              <a:rPr lang="en-US" sz="3600"/>
              <a:t>:  Solve and graph the solution.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0" y="5943600"/>
            <a:ext cx="1752600" cy="1825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819400" y="1066800"/>
          <a:ext cx="3124200" cy="530225"/>
        </p:xfrm>
        <a:graphic>
          <a:graphicData uri="http://schemas.openxmlformats.org/presentationml/2006/ole">
            <p:oleObj spid="_x0000_s7170" name="Equation" r:id="rId3" imgW="1041120" imgH="17748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733800" y="1752600"/>
          <a:ext cx="1981200" cy="547688"/>
        </p:xfrm>
        <a:graphic>
          <a:graphicData uri="http://schemas.openxmlformats.org/presentationml/2006/ole">
            <p:oleObj spid="_x0000_s7171" name="Equation" r:id="rId4" imgW="685800" imgH="17748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505200" y="2362200"/>
          <a:ext cx="1447800" cy="482600"/>
        </p:xfrm>
        <a:graphic>
          <a:graphicData uri="http://schemas.openxmlformats.org/presentationml/2006/ole">
            <p:oleObj spid="_x0000_s7172" name="Equation" r:id="rId5" imgW="482400" imgH="177480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810000" y="2971800"/>
          <a:ext cx="838200" cy="473075"/>
        </p:xfrm>
        <a:graphic>
          <a:graphicData uri="http://schemas.openxmlformats.org/presentationml/2006/ole">
            <p:oleObj spid="_x0000_s7173" name="Equation" r:id="rId6" imgW="355320" imgH="177480" progId="Equation.3">
              <p:embed/>
            </p:oleObj>
          </a:graphicData>
        </a:graphic>
      </p:graphicFrame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3657600" y="2895600"/>
            <a:ext cx="1143000" cy="6096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828800" y="42672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590800" y="4114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048000" y="4114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505200" y="4114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3962400" y="4114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438400" y="4495800"/>
            <a:ext cx="4572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895600" y="4495800"/>
            <a:ext cx="4572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352800" y="4495800"/>
            <a:ext cx="4572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4572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1905000" y="4267200"/>
            <a:ext cx="11430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/>
      <p:bldP spid="20499" grpId="0"/>
      <p:bldP spid="20500" grpId="0"/>
      <p:bldP spid="20501" grpId="0"/>
      <p:bldP spid="205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Presentation, we will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Functions</a:t>
            </a:r>
          </a:p>
          <a:p>
            <a:r>
              <a:rPr lang="en-US" sz="3200" dirty="0" smtClean="0"/>
              <a:t>Solving inequalities</a:t>
            </a:r>
          </a:p>
          <a:p>
            <a:pPr lvl="1"/>
            <a:r>
              <a:rPr lang="en-US" sz="2900" dirty="0" smtClean="0"/>
              <a:t>Compound Inequalities</a:t>
            </a:r>
          </a:p>
          <a:p>
            <a:r>
              <a:rPr lang="en-US" sz="3200" dirty="0" smtClean="0"/>
              <a:t>Solving Systems of Equations by:</a:t>
            </a:r>
          </a:p>
          <a:p>
            <a:pPr lvl="1"/>
            <a:r>
              <a:rPr lang="en-US" sz="2800" dirty="0" smtClean="0"/>
              <a:t>Graphing</a:t>
            </a:r>
          </a:p>
          <a:p>
            <a:pPr lvl="1"/>
            <a:r>
              <a:rPr lang="en-US" sz="2800" dirty="0" smtClean="0"/>
              <a:t>Elimination</a:t>
            </a:r>
          </a:p>
          <a:p>
            <a:pPr lvl="1"/>
            <a:r>
              <a:rPr lang="en-US" sz="2800" dirty="0" smtClean="0"/>
              <a:t>Substitution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Compound Inequality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An inequality joined by “and” or “or”.</a:t>
            </a:r>
          </a:p>
          <a:p>
            <a:pPr algn="ctr">
              <a:buFontTx/>
              <a:buNone/>
            </a:pPr>
            <a:r>
              <a:rPr lang="en-US" u="sng" dirty="0"/>
              <a:t>Examples</a:t>
            </a:r>
          </a:p>
          <a:p>
            <a:pPr>
              <a:buFontTx/>
              <a:buNone/>
            </a:pPr>
            <a:r>
              <a:rPr lang="en-US" dirty="0"/>
              <a:t>        “and”				“or”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think </a:t>
            </a:r>
            <a:r>
              <a:rPr lang="en-US" i="1" u="sng" dirty="0"/>
              <a:t>between</a:t>
            </a:r>
            <a:r>
              <a:rPr lang="en-US" dirty="0"/>
              <a:t>		     </a:t>
            </a:r>
          </a:p>
          <a:p>
            <a:pPr>
              <a:buFontTx/>
              <a:buNone/>
            </a:pPr>
            <a:r>
              <a:rPr lang="en-US" dirty="0"/>
              <a:t>  					      think </a:t>
            </a:r>
            <a:r>
              <a:rPr lang="en-US" i="1" u="sng" dirty="0"/>
              <a:t>oars</a:t>
            </a:r>
            <a:r>
              <a:rPr lang="en-US" dirty="0"/>
              <a:t> on a boat</a:t>
            </a:r>
            <a:endParaRPr lang="en-US" i="1" u="sng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90600" y="3352800"/>
          <a:ext cx="1828800" cy="592138"/>
        </p:xfrm>
        <a:graphic>
          <a:graphicData uri="http://schemas.openxmlformats.org/presentationml/2006/ole">
            <p:oleObj spid="_x0000_s8194" name="Equation" r:id="rId3" imgW="647640" imgH="177480" progId="Equation.3">
              <p:embed/>
            </p:oleObj>
          </a:graphicData>
        </a:graphic>
      </p:graphicFrame>
      <p:sp>
        <p:nvSpPr>
          <p:cNvPr id="25606" name="Line 6"/>
          <p:cNvSpPr>
            <a:spLocks noChangeShapeType="1"/>
          </p:cNvSpPr>
          <p:nvPr/>
        </p:nvSpPr>
        <p:spPr bwMode="auto">
          <a:xfrm flipV="1">
            <a:off x="382588" y="4495800"/>
            <a:ext cx="29702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9906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3716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96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7526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1336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5146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895600" y="434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04800" y="4814887"/>
            <a:ext cx="29718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-4   -3   -2   -1   0    1     2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066800" y="4495800"/>
            <a:ext cx="14478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838200" y="4343400"/>
            <a:ext cx="228600" cy="2286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4343400" y="4343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5618" name="Object 18"/>
          <p:cNvGraphicFramePr>
            <a:graphicFrameLocks noChangeAspect="1"/>
          </p:cNvGraphicFramePr>
          <p:nvPr/>
        </p:nvGraphicFramePr>
        <p:xfrm>
          <a:off x="5257800" y="3352800"/>
          <a:ext cx="2590800" cy="547688"/>
        </p:xfrm>
        <a:graphic>
          <a:graphicData uri="http://schemas.openxmlformats.org/presentationml/2006/ole">
            <p:oleObj spid="_x0000_s8195" name="Equation" r:id="rId4" imgW="1002960" imgH="177480" progId="Equation.3">
              <p:embed/>
            </p:oleObj>
          </a:graphicData>
        </a:graphic>
      </p:graphicFrame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5257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638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019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6400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6781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162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7543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7924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48768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495800" y="4572000"/>
            <a:ext cx="38862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-3   -2   -1    0    1    2    3    4    5</a:t>
            </a: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4414838" y="4341813"/>
            <a:ext cx="841375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 type="oval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7696200" y="4343400"/>
            <a:ext cx="6858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7391400" y="4191000"/>
            <a:ext cx="304800" cy="3048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2438400" y="4419600"/>
            <a:ext cx="228600" cy="152400"/>
          </a:xfrm>
          <a:prstGeom prst="ellipse">
            <a:avLst/>
          </a:prstGeom>
          <a:solidFill>
            <a:srgbClr val="FF00FF"/>
          </a:solidFill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/>
      <p:bldP spid="25615" grpId="0" animBg="1"/>
      <p:bldP spid="25616" grpId="0" animBg="1"/>
      <p:bldP spid="25617" grpId="0" animBg="1"/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  <p:bldP spid="25629" grpId="0"/>
      <p:bldP spid="25630" grpId="0" animBg="1"/>
      <p:bldP spid="25631" grpId="0" animBg="1"/>
      <p:bldP spid="25632" grpId="0" animBg="1"/>
      <p:bldP spid="25633" grpId="0" animBg="1"/>
      <p:bldP spid="2563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u="sng"/>
              <a:t>Example</a:t>
            </a:r>
            <a:r>
              <a:rPr lang="en-US" sz="4000"/>
              <a:t>:  Solve &amp; graph.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-9 &lt; t+4 &lt; 10</a:t>
            </a:r>
          </a:p>
          <a:p>
            <a:pPr algn="ctr">
              <a:buFontTx/>
              <a:buNone/>
            </a:pPr>
            <a:r>
              <a:rPr lang="en-US"/>
              <a:t>-13 &lt; t &lt; 6</a:t>
            </a:r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Think between!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752600" y="4648200"/>
            <a:ext cx="571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124200" y="4495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715000" y="4495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276600" y="4648200"/>
            <a:ext cx="22860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5562600" y="4495800"/>
            <a:ext cx="304800" cy="3048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895600" y="4800600"/>
            <a:ext cx="5334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-13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562600" y="4800600"/>
            <a:ext cx="5334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/>
      <p:bldP spid="286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u="sng"/>
              <a:t>Last example</a:t>
            </a:r>
            <a:r>
              <a:rPr lang="en-US"/>
              <a:t>!  Solve &amp; graph.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	       -6x+9 &lt; 3   or   -3x-8 &gt; 13</a:t>
            </a:r>
          </a:p>
          <a:p>
            <a:pPr>
              <a:buFontTx/>
              <a:buNone/>
            </a:pPr>
            <a:r>
              <a:rPr lang="en-US" dirty="0"/>
              <a:t>			   -6x &lt; -6            -3x &gt; 21</a:t>
            </a:r>
          </a:p>
          <a:p>
            <a:pPr>
              <a:buFontTx/>
              <a:buNone/>
            </a:pPr>
            <a:r>
              <a:rPr lang="en-US" dirty="0"/>
              <a:t>			      x &gt; 1     or        x &lt; -7</a:t>
            </a:r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Flip signs</a:t>
            </a:r>
          </a:p>
          <a:p>
            <a:pPr algn="ctr">
              <a:buFontTx/>
              <a:buNone/>
            </a:pPr>
            <a:r>
              <a:rPr lang="en-US" dirty="0"/>
              <a:t>Think </a:t>
            </a:r>
            <a:r>
              <a:rPr lang="en-US" i="1" dirty="0"/>
              <a:t>oars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438400" y="1905000"/>
            <a:ext cx="4648200" cy="8382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2362200" y="51054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3657600" y="495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5638800" y="495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429000" y="5257800"/>
            <a:ext cx="4572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-7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486400" y="5257800"/>
            <a:ext cx="457200" cy="3667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2438400" y="5105400"/>
            <a:ext cx="10668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5791200" y="5105400"/>
            <a:ext cx="12192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3505200" y="4953000"/>
            <a:ext cx="304800" cy="3048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5486400" y="4953000"/>
            <a:ext cx="304800" cy="304800"/>
          </a:xfrm>
          <a:prstGeom prst="ellips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 flipV="1">
            <a:off x="3505200" y="2743200"/>
            <a:ext cx="533400" cy="6858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5181600" y="2667000"/>
            <a:ext cx="1066800" cy="8382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 animBg="1"/>
      <p:bldP spid="31749" grpId="0" animBg="1"/>
      <p:bldP spid="31750" grpId="0" animBg="1"/>
      <p:bldP spid="31751" grpId="0" animBg="1"/>
      <p:bldP spid="31752" grpId="0"/>
      <p:bldP spid="31753" grpId="0"/>
      <p:bldP spid="31754" grpId="0" animBg="1"/>
      <p:bldP spid="31755" grpId="0" animBg="1"/>
      <p:bldP spid="31756" grpId="0" animBg="1"/>
      <p:bldP spid="31757" grpId="0" animBg="1"/>
      <p:bldP spid="31758" grpId="0" animBg="1"/>
      <p:bldP spid="31758" grpId="1" animBg="1"/>
      <p:bldP spid="31759" grpId="0" animBg="1"/>
      <p:bldP spid="31759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system of equations?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system of equations is when you have two or more equations using the same variables.</a:t>
            </a:r>
          </a:p>
          <a:p>
            <a:pPr eaLnBrk="1" hangingPunct="1"/>
            <a:r>
              <a:rPr lang="en-US" smtClean="0"/>
              <a:t>The solution to the system is the point that satisfies </a:t>
            </a:r>
            <a:r>
              <a:rPr lang="en-US" smtClean="0">
                <a:solidFill>
                  <a:srgbClr val="FF0000"/>
                </a:solidFill>
              </a:rPr>
              <a:t>ALL</a:t>
            </a:r>
            <a:r>
              <a:rPr lang="en-US" smtClean="0"/>
              <a:t> of the equations. This point will be an ordered pair.</a:t>
            </a:r>
          </a:p>
          <a:p>
            <a:pPr eaLnBrk="1" hangingPunct="1"/>
            <a:r>
              <a:rPr lang="en-US" smtClean="0"/>
              <a:t>When graphing, you will encounter three possibilities.</a:t>
            </a:r>
            <a:endParaRPr lang="en-US" sz="45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Intersecting Lines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5410200" cy="4419600"/>
          </a:xfrm>
        </p:spPr>
        <p:txBody>
          <a:bodyPr/>
          <a:lstStyle/>
          <a:p>
            <a:pPr eaLnBrk="1" hangingPunct="1"/>
            <a:r>
              <a:rPr lang="en-US" smtClean="0"/>
              <a:t>The point where the lines intersect is your solution.</a:t>
            </a:r>
          </a:p>
          <a:p>
            <a:pPr eaLnBrk="1" hangingPunct="1"/>
            <a:r>
              <a:rPr lang="en-US" smtClean="0"/>
              <a:t>The solution of this graph is (1, 2)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00200"/>
            <a:ext cx="24669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715000" y="2257425"/>
            <a:ext cx="14954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7267575" y="2732088"/>
            <a:ext cx="127000" cy="127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467600" y="25288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(1,2)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 animBg="1"/>
      <p:bldP spid="8198" grpId="0" animBg="1"/>
      <p:bldP spid="819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25" y="1828800"/>
            <a:ext cx="24669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Lines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7244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These lines never intersect!</a:t>
            </a:r>
          </a:p>
          <a:p>
            <a:pPr eaLnBrk="1" hangingPunct="1"/>
            <a:r>
              <a:rPr lang="en-US" sz="2800" smtClean="0"/>
              <a:t>Since the lines never cross, there is </a:t>
            </a:r>
            <a:br>
              <a:rPr lang="en-US" sz="2800" smtClean="0"/>
            </a:br>
            <a:r>
              <a:rPr lang="en-US" sz="2800" b="1" smtClean="0">
                <a:solidFill>
                  <a:srgbClr val="FF0000"/>
                </a:solidFill>
              </a:rPr>
              <a:t>NO SOLUTION</a:t>
            </a:r>
            <a:r>
              <a:rPr lang="en-US" sz="2800" smtClean="0"/>
              <a:t>! </a:t>
            </a:r>
          </a:p>
          <a:p>
            <a:pPr eaLnBrk="1" hangingPunct="1"/>
            <a:r>
              <a:rPr lang="en-US" sz="2800" smtClean="0"/>
              <a:t>Parallel lines have the same slope with different y-intercepts.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6172200" y="2743200"/>
            <a:ext cx="0" cy="5667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6996113" y="2390775"/>
            <a:ext cx="14287" cy="6270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6172200" y="2743200"/>
            <a:ext cx="45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7010400" y="2438400"/>
            <a:ext cx="4270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>
            <p:ph sz="half" idx="2"/>
          </p:nvPr>
        </p:nvGraphicFramePr>
        <p:xfrm>
          <a:off x="5791200" y="3692525"/>
          <a:ext cx="2362200" cy="2054225"/>
        </p:xfrm>
        <a:graphic>
          <a:graphicData uri="http://schemas.openxmlformats.org/presentationml/2006/ole">
            <p:oleObj spid="_x0000_s9218" name="Equation" r:id="rId4" imgW="977900" imgH="850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50" grpId="0" animBg="1"/>
      <p:bldP spid="10251" grpId="0" animBg="1"/>
      <p:bldP spid="10253" grpId="0" animBg="1"/>
      <p:bldP spid="102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Coinciding Lines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7244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These lines are the same!</a:t>
            </a:r>
          </a:p>
          <a:p>
            <a:pPr eaLnBrk="1" hangingPunct="1"/>
            <a:r>
              <a:rPr lang="en-US" sz="2800" smtClean="0"/>
              <a:t>Since the lines are on top of each other, there are </a:t>
            </a:r>
            <a:br>
              <a:rPr lang="en-US" sz="2800" smtClean="0"/>
            </a:br>
            <a:r>
              <a:rPr lang="en-US" sz="2800" b="1" smtClean="0">
                <a:solidFill>
                  <a:srgbClr val="FF0000"/>
                </a:solidFill>
              </a:rPr>
              <a:t>INFINITELY MANY SOLUTIONS!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Coinciding lines have the same slope and </a:t>
            </a:r>
            <a:br>
              <a:rPr lang="en-US" sz="2800" smtClean="0"/>
            </a:br>
            <a:r>
              <a:rPr lang="en-US" sz="2800" smtClean="0"/>
              <a:t>y-intercepts.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5715000" y="3810000"/>
          <a:ext cx="2362200" cy="1473200"/>
        </p:xfrm>
        <a:graphic>
          <a:graphicData uri="http://schemas.openxmlformats.org/presentationml/2006/ole">
            <p:oleObj spid="_x0000_s10242" name="Equation" r:id="rId3" imgW="977900" imgH="609600" progId="">
              <p:embed/>
            </p:oleObj>
          </a:graphicData>
        </a:graphic>
      </p:graphicFrame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752600"/>
            <a:ext cx="24669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4" name="Line 11"/>
          <p:cNvSpPr>
            <a:spLocks noChangeShapeType="1"/>
          </p:cNvSpPr>
          <p:nvPr/>
        </p:nvSpPr>
        <p:spPr bwMode="auto">
          <a:xfrm flipV="1">
            <a:off x="6340475" y="1905000"/>
            <a:ext cx="1050925" cy="1524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What is the solution of the system graphed below?</a:t>
            </a: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25" y="1524000"/>
            <a:ext cx="24669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657600"/>
            <a:ext cx="4876800" cy="2209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(2, -2)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(-2, 2)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No solution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Infinitely many solutions</a:t>
            </a:r>
          </a:p>
        </p:txBody>
      </p:sp>
      <p:sp>
        <p:nvSpPr>
          <p:cNvPr id="14450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54000" y="3787775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800" smtClean="0"/>
              <a:t>1) Find the solution to the following system:</a:t>
            </a:r>
            <a:endParaRPr lang="en-US" sz="3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 dirty="0" smtClean="0"/>
              <a:t>2x + y = 4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 dirty="0" smtClean="0"/>
              <a:t>x - y = 2</a:t>
            </a:r>
          </a:p>
          <a:p>
            <a:pPr>
              <a:buClrTx/>
              <a:buFont typeface="Arial" charset="0"/>
              <a:buNone/>
            </a:pPr>
            <a:r>
              <a:rPr lang="en-US" dirty="0" smtClean="0"/>
              <a:t>Graph both equations. I will graph using </a:t>
            </a:r>
            <a:br>
              <a:rPr lang="en-US" dirty="0" smtClean="0"/>
            </a:br>
            <a:r>
              <a:rPr lang="en-US" dirty="0" smtClean="0"/>
              <a:t>x- and y-intercepts (plug in zeros).</a:t>
            </a:r>
          </a:p>
          <a:p>
            <a:pPr>
              <a:buClrTx/>
              <a:buFont typeface="Arial" charset="0"/>
              <a:buNone/>
            </a:pPr>
            <a:endParaRPr lang="en-US" dirty="0" smtClean="0"/>
          </a:p>
          <a:p>
            <a:pPr>
              <a:buClrTx/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ClrTx/>
              <a:buFont typeface="Arial" charset="0"/>
              <a:buNone/>
            </a:pPr>
            <a:r>
              <a:rPr lang="en-US" dirty="0" smtClean="0"/>
              <a:t>Graph the ordered pairs.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3733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200" dirty="0"/>
              <a:t>2x + y = 4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(0, 4)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FF0000"/>
                </a:solidFill>
              </a:rPr>
              <a:t>(2, 0)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76800" y="37338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3200" dirty="0"/>
              <a:t>x – y = 2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(0, -2)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FF0000"/>
                </a:solidFill>
              </a:rPr>
              <a:t>(2, 0)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Graph the equations.</a:t>
            </a:r>
            <a:endParaRPr lang="en-US" sz="3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2x + y =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(0, 4)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(2, 0)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mtClean="0"/>
              <a:t>x - y =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(0, -2)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(2, 0)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mtClean="0"/>
              <a:t>Where do the lines intersect?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(2, 0)</a:t>
            </a:r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24669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Oval 8"/>
          <p:cNvSpPr>
            <a:spLocks noChangeArrowheads="1"/>
          </p:cNvSpPr>
          <p:nvPr/>
        </p:nvSpPr>
        <p:spPr bwMode="auto">
          <a:xfrm>
            <a:off x="6019800" y="2085975"/>
            <a:ext cx="101600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9"/>
          <p:cNvSpPr>
            <a:spLocks noChangeArrowheads="1"/>
          </p:cNvSpPr>
          <p:nvPr/>
        </p:nvSpPr>
        <p:spPr bwMode="auto">
          <a:xfrm>
            <a:off x="6019800" y="3871913"/>
            <a:ext cx="101600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6846888" y="3276600"/>
            <a:ext cx="101600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 rot="3326096">
            <a:off x="5845969" y="2204244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2x + y = 4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 rot="-2182160">
            <a:off x="5410200" y="358775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 – y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391400" cy="519113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 dirty="0">
                <a:solidFill>
                  <a:srgbClr val="FFCCFF"/>
                </a:solidFill>
                <a:latin typeface="Arial Black" pitchFamily="34" charset="0"/>
              </a:rPr>
              <a:t>A </a:t>
            </a:r>
            <a:r>
              <a:rPr lang="en-US" sz="2800" i="0" dirty="0">
                <a:solidFill>
                  <a:srgbClr val="FFFF66"/>
                </a:solidFill>
                <a:latin typeface="Arial Black" pitchFamily="34" charset="0"/>
              </a:rPr>
              <a:t>relation</a:t>
            </a:r>
            <a:r>
              <a:rPr lang="en-US" sz="2800" i="0" dirty="0">
                <a:solidFill>
                  <a:srgbClr val="FFCCFF"/>
                </a:solidFill>
                <a:latin typeface="Arial Black" pitchFamily="34" charset="0"/>
              </a:rPr>
              <a:t> is a set of ordered pairs.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76400" y="30480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 dirty="0"/>
              <a:t>{(2,3), (-1,5), (4,-2), (9,9),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76400" y="3048000"/>
            <a:ext cx="5486400" cy="685800"/>
          </a:xfrm>
          <a:prstGeom prst="rect">
            <a:avLst/>
          </a:prstGeom>
          <a:noFill/>
          <a:ln w="76200" cap="rnd">
            <a:solidFill>
              <a:srgbClr val="CC3399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391400" y="26670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CC3399"/>
                </a:solidFill>
              </a:rPr>
              <a:t>This is a relation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7162800" y="3276600"/>
            <a:ext cx="838200" cy="762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95400" y="1066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The </a:t>
            </a:r>
            <a:r>
              <a:rPr lang="en-US" b="1" i="0" u="sng">
                <a:solidFill>
                  <a:srgbClr val="00CC00"/>
                </a:solidFill>
              </a:rPr>
              <a:t>domain</a:t>
            </a:r>
            <a:r>
              <a:rPr lang="en-US" i="0"/>
              <a:t> is the set of all x values in the relation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76400" y="30480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 dirty="0"/>
              <a:t>{(</a:t>
            </a:r>
            <a:r>
              <a:rPr lang="en-US" sz="2800" i="0" dirty="0">
                <a:solidFill>
                  <a:srgbClr val="00CC00"/>
                </a:solidFill>
              </a:rPr>
              <a:t>2</a:t>
            </a:r>
            <a:r>
              <a:rPr lang="en-US" sz="2800" i="0" dirty="0"/>
              <a:t>,3), (</a:t>
            </a:r>
            <a:r>
              <a:rPr lang="en-US" sz="2800" i="0" dirty="0">
                <a:solidFill>
                  <a:srgbClr val="00CC00"/>
                </a:solidFill>
              </a:rPr>
              <a:t>-1</a:t>
            </a:r>
            <a:r>
              <a:rPr lang="en-US" sz="2800" i="0" dirty="0"/>
              <a:t>,5), (</a:t>
            </a:r>
            <a:r>
              <a:rPr lang="en-US" sz="2800" i="0" dirty="0">
                <a:solidFill>
                  <a:srgbClr val="00CC00"/>
                </a:solidFill>
              </a:rPr>
              <a:t>4</a:t>
            </a:r>
            <a:r>
              <a:rPr lang="en-US" sz="2800" i="0" dirty="0"/>
              <a:t>,-2), (</a:t>
            </a:r>
            <a:r>
              <a:rPr lang="en-US" sz="2800" i="0" dirty="0">
                <a:solidFill>
                  <a:srgbClr val="00CC00"/>
                </a:solidFill>
              </a:rPr>
              <a:t>9</a:t>
            </a:r>
            <a:r>
              <a:rPr lang="en-US" sz="2800" i="0" dirty="0"/>
              <a:t>,9),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371600" y="5562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The </a:t>
            </a:r>
            <a:r>
              <a:rPr lang="en-US" b="1" i="0" u="sng">
                <a:solidFill>
                  <a:srgbClr val="66CCFF"/>
                </a:solidFill>
              </a:rPr>
              <a:t>range</a:t>
            </a:r>
            <a:r>
              <a:rPr lang="en-US" i="0"/>
              <a:t> is the set of all y values in the relation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76400" y="30480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 dirty="0"/>
              <a:t>{(2,</a:t>
            </a:r>
            <a:r>
              <a:rPr lang="en-US" sz="2800" i="0" dirty="0">
                <a:solidFill>
                  <a:srgbClr val="66CCFF"/>
                </a:solidFill>
              </a:rPr>
              <a:t>3</a:t>
            </a:r>
            <a:r>
              <a:rPr lang="en-US" sz="2800" i="0" dirty="0"/>
              <a:t>), (-1,</a:t>
            </a:r>
            <a:r>
              <a:rPr lang="en-US" sz="2800" i="0" dirty="0">
                <a:solidFill>
                  <a:srgbClr val="66CCFF"/>
                </a:solidFill>
              </a:rPr>
              <a:t>5</a:t>
            </a:r>
            <a:r>
              <a:rPr lang="en-US" sz="2800" i="0" dirty="0"/>
              <a:t>), (4,</a:t>
            </a:r>
            <a:r>
              <a:rPr lang="en-US" sz="2800" i="0" dirty="0">
                <a:solidFill>
                  <a:srgbClr val="66CCFF"/>
                </a:solidFill>
              </a:rPr>
              <a:t>-2</a:t>
            </a:r>
            <a:r>
              <a:rPr lang="en-US" sz="2800" i="0" dirty="0"/>
              <a:t>), (9,</a:t>
            </a:r>
            <a:r>
              <a:rPr lang="en-US" sz="2800" i="0" dirty="0">
                <a:solidFill>
                  <a:srgbClr val="66CCFF"/>
                </a:solidFill>
              </a:rPr>
              <a:t>9</a:t>
            </a:r>
            <a:r>
              <a:rPr lang="en-US" sz="2800" i="0" dirty="0"/>
              <a:t>), (0,</a:t>
            </a:r>
            <a:r>
              <a:rPr lang="en-US" sz="2800" i="0" dirty="0">
                <a:solidFill>
                  <a:srgbClr val="66CCFF"/>
                </a:solidFill>
              </a:rPr>
              <a:t>-6</a:t>
            </a:r>
            <a:r>
              <a:rPr lang="en-US" sz="2800" i="0" dirty="0"/>
              <a:t>)}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514600" y="167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CC00"/>
                </a:solidFill>
              </a:rPr>
              <a:t>domain</a:t>
            </a:r>
            <a:r>
              <a:rPr lang="en-US" i="0">
                <a:solidFill>
                  <a:srgbClr val="00CC00"/>
                </a:solidFill>
              </a:rPr>
              <a:t> = {-1,0,2,4,9}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90600" y="22098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>
                <a:solidFill>
                  <a:srgbClr val="CC3399"/>
                </a:solidFill>
              </a:rPr>
              <a:t>These are the x values written in a set from smallest to largest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819400" y="480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66CCFF"/>
                </a:solidFill>
              </a:rPr>
              <a:t>range</a:t>
            </a:r>
            <a:r>
              <a:rPr lang="en-US" i="0">
                <a:solidFill>
                  <a:srgbClr val="66CCFF"/>
                </a:solidFill>
              </a:rPr>
              <a:t> = {-6,-2,3,5,9}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066800" y="4191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>
                <a:solidFill>
                  <a:srgbClr val="CC3399"/>
                </a:solidFill>
              </a:rPr>
              <a:t>These are the y values written in a set from smallest to largest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nimBg="1"/>
      <p:bldP spid="3077" grpId="0" autoUpdateAnimBg="0"/>
      <p:bldP spid="3078" grpId="0" animBg="1"/>
      <p:bldP spid="3079" grpId="0" autoUpdateAnimBg="0"/>
      <p:bldP spid="3080" grpId="0" autoUpdateAnimBg="0"/>
      <p:bldP spid="3081" grpId="0" autoUpdateAnimBg="0"/>
      <p:bldP spid="3082" grpId="0" autoUpdateAnimBg="0"/>
      <p:bldP spid="3083" grpId="0" autoUpdateAnimBg="0"/>
      <p:bldP spid="3084" grpId="0" autoUpdateAnimBg="0"/>
      <p:bldP spid="3085" grpId="0" autoUpdateAnimBg="0"/>
      <p:bldP spid="308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Check your answer!</a:t>
            </a:r>
            <a:endParaRPr lang="en-US" sz="3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5029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smtClean="0"/>
              <a:t>To check your answer, plug the point back into both equations.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3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smtClean="0"/>
              <a:t>2x + y = 4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smtClean="0"/>
              <a:t>2(</a:t>
            </a:r>
            <a:r>
              <a:rPr lang="en-US" altLang="en-US" sz="3000" smtClean="0">
                <a:solidFill>
                  <a:srgbClr val="FF0000"/>
                </a:solidFill>
              </a:rPr>
              <a:t>2</a:t>
            </a:r>
            <a:r>
              <a:rPr lang="en-US" altLang="en-US" sz="3000" smtClean="0"/>
              <a:t>) + (</a:t>
            </a:r>
            <a:r>
              <a:rPr lang="en-US" altLang="en-US" sz="3000" smtClean="0">
                <a:solidFill>
                  <a:srgbClr val="FF0000"/>
                </a:solidFill>
              </a:rPr>
              <a:t>0</a:t>
            </a:r>
            <a:r>
              <a:rPr lang="en-US" altLang="en-US" sz="3000" smtClean="0"/>
              <a:t>) = 4</a:t>
            </a:r>
            <a:endParaRPr lang="en-US" altLang="en-US" sz="2800" smtClean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000" smtClean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smtClean="0"/>
              <a:t>x - y = 2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smtClean="0"/>
              <a:t>(</a:t>
            </a:r>
            <a:r>
              <a:rPr lang="en-US" altLang="en-US" sz="3000" smtClean="0">
                <a:solidFill>
                  <a:srgbClr val="FF0000"/>
                </a:solidFill>
              </a:rPr>
              <a:t>2</a:t>
            </a:r>
            <a:r>
              <a:rPr lang="en-US" altLang="en-US" sz="3000" smtClean="0"/>
              <a:t>) – (</a:t>
            </a:r>
            <a:r>
              <a:rPr lang="en-US" altLang="en-US" sz="3000" smtClean="0">
                <a:solidFill>
                  <a:srgbClr val="FF0000"/>
                </a:solidFill>
              </a:rPr>
              <a:t>0</a:t>
            </a:r>
            <a:r>
              <a:rPr lang="en-US" altLang="en-US" sz="3000" smtClean="0"/>
              <a:t>) = 2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38825" y="1828800"/>
            <a:ext cx="2466975" cy="2409825"/>
            <a:chOff x="3312" y="1152"/>
            <a:chExt cx="1554" cy="1518"/>
          </a:xfrm>
        </p:grpSpPr>
        <p:pic>
          <p:nvPicPr>
            <p:cNvPr id="1127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2" y="1152"/>
              <a:ext cx="1554" cy="1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273" name="Oval 5"/>
            <p:cNvSpPr>
              <a:spLocks noChangeArrowheads="1"/>
            </p:cNvSpPr>
            <p:nvPr/>
          </p:nvSpPr>
          <p:spPr bwMode="auto">
            <a:xfrm>
              <a:off x="3792" y="1314"/>
              <a:ext cx="64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Oval 6"/>
            <p:cNvSpPr>
              <a:spLocks noChangeArrowheads="1"/>
            </p:cNvSpPr>
            <p:nvPr/>
          </p:nvSpPr>
          <p:spPr bwMode="auto">
            <a:xfrm>
              <a:off x="3792" y="2439"/>
              <a:ext cx="64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Oval 7"/>
            <p:cNvSpPr>
              <a:spLocks noChangeArrowheads="1"/>
            </p:cNvSpPr>
            <p:nvPr/>
          </p:nvSpPr>
          <p:spPr bwMode="auto">
            <a:xfrm>
              <a:off x="4313" y="2064"/>
              <a:ext cx="64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0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3200400" y="41275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3124200" y="54102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114800" y="5181600"/>
            <a:ext cx="406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33CC"/>
                </a:solidFill>
              </a:rPr>
              <a:t>Nice job…let’s try another!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1" grpId="0" animBg="1"/>
      <p:bldP spid="1844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800" smtClean="0"/>
              <a:t>2) Find the solution to the following system:</a:t>
            </a:r>
            <a:endParaRPr lang="en-US" sz="38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 smtClean="0"/>
              <a:t>y = 2x – 3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 smtClean="0"/>
              <a:t>-2x + y = 1</a:t>
            </a:r>
          </a:p>
          <a:p>
            <a:pPr>
              <a:buClrTx/>
              <a:buFont typeface="Arial" charset="0"/>
              <a:buNone/>
            </a:pPr>
            <a:r>
              <a:rPr lang="en-US" smtClean="0"/>
              <a:t>Graph both equations. Put both equations in slope-intercept or standard form. I’ll do slope-intercept form on this one!</a:t>
            </a:r>
          </a:p>
          <a:p>
            <a:pPr algn="ctr">
              <a:buClrTx/>
              <a:buFont typeface="Arial" charset="0"/>
              <a:buNone/>
            </a:pPr>
            <a:r>
              <a:rPr lang="en-US" smtClean="0"/>
              <a:t>y = 2x – 3</a:t>
            </a:r>
          </a:p>
          <a:p>
            <a:pPr algn="ctr">
              <a:buClrTx/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y = 2x + 1</a:t>
            </a:r>
          </a:p>
          <a:p>
            <a:pPr algn="ctr">
              <a:buClrTx/>
              <a:buFont typeface="Arial" charset="0"/>
              <a:buNone/>
            </a:pPr>
            <a:r>
              <a:rPr lang="en-US" smtClean="0"/>
              <a:t>Graph using slope and y-intercept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81950" cy="914400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Graph the equations.</a:t>
            </a:r>
            <a:endParaRPr lang="en-US" sz="38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5486400" cy="3429000"/>
          </a:xfrm>
        </p:spPr>
        <p:txBody>
          <a:bodyPr/>
          <a:lstStyle/>
          <a:p>
            <a:pPr>
              <a:lnSpc>
                <a:spcPct val="90000"/>
              </a:lnSpc>
              <a:buClrTx/>
              <a:buFont typeface="Arial" charset="0"/>
              <a:buNone/>
            </a:pPr>
            <a:r>
              <a:rPr lang="en-US" smtClean="0"/>
              <a:t>y = 2x – 3</a:t>
            </a:r>
          </a:p>
          <a:p>
            <a:pPr>
              <a:lnSpc>
                <a:spcPct val="90000"/>
              </a:lnSpc>
              <a:buClrTx/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m = 2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b = -3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smtClean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mtClean="0"/>
              <a:t>y = 2x + 1</a:t>
            </a:r>
          </a:p>
          <a:p>
            <a:pPr>
              <a:lnSpc>
                <a:spcPct val="90000"/>
              </a:lnSpc>
              <a:buClrTx/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m = 2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b = 1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mtClean="0"/>
              <a:t>Where do the lines intersect?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No solution!</a:t>
            </a:r>
            <a:endParaRPr lang="en-US" altLang="en-US" smtClean="0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1075" y="1524000"/>
            <a:ext cx="20923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33400" y="4979988"/>
            <a:ext cx="79248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800">
                <a:solidFill>
                  <a:srgbClr val="3333CC"/>
                </a:solidFill>
              </a:rPr>
              <a:t>Notice that the slopes are the same with different y-intercepts. If you recognize this early, you don’t have to graph them!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What is the solution of this system?</a:t>
            </a:r>
          </a:p>
        </p:txBody>
      </p:sp>
      <p:sp>
        <p:nvSpPr>
          <p:cNvPr id="15363" name="Text Box 72"/>
          <p:cNvSpPr txBox="1">
            <a:spLocks noChangeArrowheads="1"/>
          </p:cNvSpPr>
          <p:nvPr/>
        </p:nvSpPr>
        <p:spPr bwMode="auto">
          <a:xfrm>
            <a:off x="1524000" y="16764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3x – y = 8</a:t>
            </a:r>
          </a:p>
          <a:p>
            <a:r>
              <a:rPr lang="en-US" sz="3200"/>
              <a:t>2y = 6x -16</a:t>
            </a:r>
          </a:p>
        </p:txBody>
      </p:sp>
      <p:sp>
        <p:nvSpPr>
          <p:cNvPr id="15364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200400"/>
            <a:ext cx="5181600" cy="2819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(3, 1)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(4, 4)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No solution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Infinitely many solutions</a:t>
            </a:r>
          </a:p>
        </p:txBody>
      </p:sp>
      <p:sp>
        <p:nvSpPr>
          <p:cNvPr id="24651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47244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685800" y="14478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100" dirty="0" smtClean="0"/>
              <a:t>Solving a system of equations by Elimination</a:t>
            </a:r>
            <a:r>
              <a:rPr lang="en-US" sz="31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662488" y="14478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3276600" cy="6858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FF3300"/>
                </a:solidFill>
              </a:rPr>
              <a:t>Step 1</a:t>
            </a:r>
            <a:r>
              <a:rPr lang="en-US" sz="1800" b="1" smtClean="0"/>
              <a:t>:  Put the equations in Standard Form.</a:t>
            </a:r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685800" y="23622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685800" y="32766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AutoShape 30"/>
          <p:cNvSpPr>
            <a:spLocks noChangeArrowheads="1"/>
          </p:cNvSpPr>
          <p:nvPr/>
        </p:nvSpPr>
        <p:spPr bwMode="auto">
          <a:xfrm>
            <a:off x="685800" y="41910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685800" y="5105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762000" y="24384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Determine which variable to eliminate.</a:t>
            </a: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2000" y="3352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Multiply the equations and solve.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62000" y="4267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62000" y="5181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4662488" y="23622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4662488" y="3276600"/>
            <a:ext cx="3795712" cy="838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4662488" y="4191000"/>
            <a:ext cx="3795712" cy="838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4662488" y="5105400"/>
            <a:ext cx="3795712" cy="838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4724400" y="15240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Standard Form: Ax + By = C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4724400" y="24384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Look for variables that have the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same coefficient.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4724400" y="33528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Solve for the variable.</a:t>
            </a: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4724400" y="42672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Substitute the value of the variable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into the equation.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4724400" y="51816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Substitute your ordered pair into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BOTH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7" grpId="0" animBg="1"/>
      <p:bldP spid="20488" grpId="0" animBg="1"/>
      <p:bldP spid="20483" grpId="0" build="p"/>
      <p:bldP spid="20508" grpId="0" animBg="1"/>
      <p:bldP spid="20509" grpId="0" animBg="1"/>
      <p:bldP spid="20510" grpId="0" animBg="1"/>
      <p:bldP spid="20511" grpId="0" animBg="1"/>
      <p:bldP spid="20514" grpId="0"/>
      <p:bldP spid="20515" grpId="0"/>
      <p:bldP spid="20516" grpId="0"/>
      <p:bldP spid="20517" grpId="0"/>
      <p:bldP spid="20518" grpId="0" animBg="1"/>
      <p:bldP spid="20519" grpId="0" animBg="1"/>
      <p:bldP spid="20520" grpId="0" animBg="1"/>
      <p:bldP spid="20521" grpId="0" animBg="1"/>
      <p:bldP spid="20522" grpId="0"/>
      <p:bldP spid="20523" grpId="0"/>
      <p:bldP spid="20524" grpId="0"/>
      <p:bldP spid="20525" grpId="0"/>
      <p:bldP spid="205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800" smtClean="0"/>
              <a:t>1) Solve the system using elimination.</a:t>
            </a:r>
            <a:endParaRPr lang="en-US" sz="3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5720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 sz="3000" smtClean="0"/>
              <a:t>2x + 2y = 6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 sz="3000" smtClean="0"/>
              <a:t>3x – y = 5</a:t>
            </a:r>
            <a:endParaRPr lang="en-US" sz="3000" smtClean="0"/>
          </a:p>
        </p:txBody>
      </p:sp>
      <p:sp>
        <p:nvSpPr>
          <p:cNvPr id="6148" name="AutoShape 16"/>
          <p:cNvSpPr>
            <a:spLocks noChangeArrowheads="1"/>
          </p:cNvSpPr>
          <p:nvPr/>
        </p:nvSpPr>
        <p:spPr bwMode="auto">
          <a:xfrm>
            <a:off x="685800" y="2462213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662488" y="2462213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18"/>
          <p:cNvSpPr>
            <a:spLocks noChangeArrowheads="1"/>
          </p:cNvSpPr>
          <p:nvPr/>
        </p:nvSpPr>
        <p:spPr bwMode="auto">
          <a:xfrm>
            <a:off x="762000" y="2538413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</a:rPr>
              <a:t>Step 1</a:t>
            </a:r>
            <a:r>
              <a:rPr lang="en-US" b="1"/>
              <a:t>:  Put the equations in Standard Form.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685800" y="42957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62000" y="43719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Determine which variable to eliminate.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662488" y="3376613"/>
            <a:ext cx="3795712" cy="26781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4724400" y="2538413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They already are!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4724400" y="3470275"/>
            <a:ext cx="3657600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None of the coefficients are the</a:t>
            </a:r>
            <a:br>
              <a:rPr lang="en-US" b="1"/>
            </a:br>
            <a:r>
              <a:rPr lang="en-US" b="1"/>
              <a:t>    same!	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Find the least common multiple</a:t>
            </a:r>
            <a:br>
              <a:rPr lang="en-US" b="1"/>
            </a:br>
            <a:r>
              <a:rPr lang="en-US" b="1"/>
              <a:t>  of each variable. 	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LCM = 6x, LCM = 2y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Which is easier to obtain?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2y</a:t>
            </a:r>
            <a:br>
              <a:rPr lang="en-US" b="1"/>
            </a:br>
            <a:r>
              <a:rPr lang="en-US" b="1"/>
              <a:t>(you only have to multiply</a:t>
            </a:r>
            <a:br>
              <a:rPr lang="en-US" b="1"/>
            </a:br>
            <a:r>
              <a:rPr lang="en-US" b="1"/>
              <a:t>the bottom equation by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 animBg="1"/>
      <p:bldP spid="15379" grpId="0" animBg="1"/>
      <p:bldP spid="15380" grpId="0"/>
      <p:bldP spid="15381" grpId="0" animBg="1"/>
      <p:bldP spid="15382" grpId="0"/>
      <p:bldP spid="15383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800" smtClean="0"/>
              <a:t>1) Solve the system using elimination.</a:t>
            </a:r>
            <a:endParaRPr lang="en-US" sz="3800" smtClean="0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685800" y="45720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62000" y="4648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662488" y="4267200"/>
            <a:ext cx="3795712" cy="14478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724400" y="4267200"/>
            <a:ext cx="3657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/>
              <a:t>2(</a:t>
            </a:r>
            <a:r>
              <a:rPr lang="en-US" sz="2000" b="1">
                <a:solidFill>
                  <a:srgbClr val="FF0000"/>
                </a:solidFill>
              </a:rPr>
              <a:t>2</a:t>
            </a:r>
            <a:r>
              <a:rPr lang="en-US" sz="2000" b="1"/>
              <a:t>) + 2y = 6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/>
              <a:t>4 + 2y = 6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/>
              <a:t>2y = 2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>
                <a:solidFill>
                  <a:srgbClr val="FF0000"/>
                </a:solidFill>
              </a:rPr>
              <a:t>y = 1</a:t>
            </a:r>
          </a:p>
        </p:txBody>
      </p: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609600" y="13716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000"/>
              <a:t>2x + 2y = 6</a:t>
            </a:r>
          </a:p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000"/>
              <a:t>3x – y = 5</a:t>
            </a:r>
            <a:endParaRPr lang="en-US" sz="3000"/>
          </a:p>
        </p:txBody>
      </p:sp>
      <p:sp>
        <p:nvSpPr>
          <p:cNvPr id="7176" name="AutoShape 14"/>
          <p:cNvSpPr>
            <a:spLocks noChangeArrowheads="1"/>
          </p:cNvSpPr>
          <p:nvPr/>
        </p:nvSpPr>
        <p:spPr bwMode="auto">
          <a:xfrm>
            <a:off x="685800" y="292735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762000" y="300355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Multiply the equations and solve.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662488" y="2514600"/>
            <a:ext cx="3795712" cy="1662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572000" y="2590800"/>
            <a:ext cx="39624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Multiply the bottom equation by 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   2x + 2y = 6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 u="sng">
                <a:solidFill>
                  <a:srgbClr val="FF0000"/>
                </a:solidFill>
              </a:rPr>
              <a:t>(2)</a:t>
            </a:r>
            <a:r>
              <a:rPr lang="en-US" b="1" u="sng"/>
              <a:t>(3x – y = 5)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                                  8x        = 16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/>
              <a:t>                      </a:t>
            </a:r>
            <a:r>
              <a:rPr lang="en-US" sz="2000" b="1">
                <a:solidFill>
                  <a:srgbClr val="FF0000"/>
                </a:solidFill>
              </a:rPr>
              <a:t>x = 2</a:t>
            </a: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7315200" y="2940050"/>
            <a:ext cx="152400" cy="522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6248400" y="286385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/>
              <a:t> </a:t>
            </a:r>
            <a:r>
              <a:rPr lang="en-US" b="1"/>
              <a:t>       2x + 2y = 6</a:t>
            </a:r>
          </a:p>
          <a:p>
            <a:r>
              <a:rPr lang="en-US" b="1" u="sng">
                <a:solidFill>
                  <a:srgbClr val="FF0000"/>
                </a:solidFill>
              </a:rPr>
              <a:t>(+)   6x – 2y = 10</a:t>
            </a:r>
            <a:endParaRPr lang="en-US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/>
      <p:bldP spid="40965" grpId="0" animBg="1"/>
      <p:bldP spid="40966" grpId="0" build="allAtOnce"/>
      <p:bldP spid="40976" grpId="0" animBg="1"/>
      <p:bldP spid="40978" grpId="0" animBg="1"/>
      <p:bldP spid="4097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800" smtClean="0"/>
              <a:t>1) Solve the system using elimination.</a:t>
            </a:r>
            <a:endParaRPr lang="en-US" sz="3800" smtClean="0"/>
          </a:p>
        </p:txBody>
      </p:sp>
      <p:sp>
        <p:nvSpPr>
          <p:cNvPr id="8195" name="AutoShape 20"/>
          <p:cNvSpPr>
            <a:spLocks noChangeArrowheads="1"/>
          </p:cNvSpPr>
          <p:nvPr/>
        </p:nvSpPr>
        <p:spPr bwMode="auto">
          <a:xfrm>
            <a:off x="685800" y="30099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21"/>
          <p:cNvSpPr>
            <a:spLocks noChangeArrowheads="1"/>
          </p:cNvSpPr>
          <p:nvPr/>
        </p:nvSpPr>
        <p:spPr bwMode="auto">
          <a:xfrm>
            <a:off x="762000" y="30861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662488" y="2819400"/>
            <a:ext cx="3795712" cy="1295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724400" y="28575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(2, 1)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/>
              <a:t>2(</a:t>
            </a:r>
            <a:r>
              <a:rPr lang="en-US" sz="2400" b="1">
                <a:solidFill>
                  <a:srgbClr val="FF0000"/>
                </a:solidFill>
              </a:rPr>
              <a:t>2</a:t>
            </a:r>
            <a:r>
              <a:rPr lang="en-US" sz="2400" b="1"/>
              <a:t>) + 2(</a:t>
            </a:r>
            <a:r>
              <a:rPr lang="en-US" sz="2400" b="1">
                <a:solidFill>
                  <a:srgbClr val="FF0000"/>
                </a:solidFill>
              </a:rPr>
              <a:t>1</a:t>
            </a:r>
            <a:r>
              <a:rPr lang="en-US" sz="2400" b="1"/>
              <a:t>) = 6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/>
              <a:t>3(</a:t>
            </a:r>
            <a:r>
              <a:rPr lang="en-US" sz="2400" b="1">
                <a:solidFill>
                  <a:srgbClr val="FF0000"/>
                </a:solidFill>
              </a:rPr>
              <a:t>2</a:t>
            </a:r>
            <a:r>
              <a:rPr lang="en-US" sz="2400" b="1"/>
              <a:t>) - (</a:t>
            </a:r>
            <a:r>
              <a:rPr lang="en-US" sz="2400" b="1">
                <a:solidFill>
                  <a:srgbClr val="FF0000"/>
                </a:solidFill>
              </a:rPr>
              <a:t>1</a:t>
            </a:r>
            <a:r>
              <a:rPr lang="en-US" sz="2400" b="1"/>
              <a:t>) = 5</a:t>
            </a:r>
          </a:p>
        </p:txBody>
      </p:sp>
      <p:sp>
        <p:nvSpPr>
          <p:cNvPr id="25624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7594600" y="327660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7594600" y="3692525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27"/>
          <p:cNvSpPr>
            <a:spLocks noChangeArrowheads="1"/>
          </p:cNvSpPr>
          <p:nvPr/>
        </p:nvSpPr>
        <p:spPr bwMode="auto">
          <a:xfrm>
            <a:off x="609600" y="13716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000"/>
              <a:t>2x + 2y = 6</a:t>
            </a:r>
          </a:p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000"/>
              <a:t>3x – y = 5</a:t>
            </a:r>
            <a:endParaRPr lang="en-US" sz="3000"/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457200" y="46482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sz="3200" b="1"/>
              <a:t>Solving with multiplication adds one more step to the elimination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2" grpId="0" animBg="1"/>
      <p:bldP spid="25623" grpId="0" build="allAtOnce"/>
      <p:bldP spid="25624" grpId="0" animBg="1"/>
      <p:bldP spid="25625" grpId="0" animBg="1"/>
      <p:bldP spid="2564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800" smtClean="0"/>
              <a:t>2) Solve the system using elimination.</a:t>
            </a:r>
            <a:endParaRPr lang="en-US" sz="3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 smtClean="0"/>
              <a:t>x + 4y = 7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 smtClean="0"/>
              <a:t>4x – 3y = 9</a:t>
            </a:r>
            <a:endParaRPr lang="en-US" smtClean="0"/>
          </a:p>
        </p:txBody>
      </p:sp>
      <p:sp>
        <p:nvSpPr>
          <p:cNvPr id="9220" name="AutoShape 16"/>
          <p:cNvSpPr>
            <a:spLocks noChangeArrowheads="1"/>
          </p:cNvSpPr>
          <p:nvPr/>
        </p:nvSpPr>
        <p:spPr bwMode="auto">
          <a:xfrm>
            <a:off x="685800" y="25146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4662488" y="25146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18"/>
          <p:cNvSpPr>
            <a:spLocks noChangeArrowheads="1"/>
          </p:cNvSpPr>
          <p:nvPr/>
        </p:nvSpPr>
        <p:spPr bwMode="auto">
          <a:xfrm>
            <a:off x="762000" y="2590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</a:rPr>
              <a:t>Step 1</a:t>
            </a:r>
            <a:r>
              <a:rPr lang="en-US" b="1"/>
              <a:t>:  Put the equations in Standard Form.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4724400" y="25908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They already are!</a:t>
            </a:r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>
            <a:off x="685800" y="42068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762000" y="42830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Determine which variable to eliminate.</a:t>
            </a: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4662488" y="3459163"/>
            <a:ext cx="3795712" cy="248443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4724400" y="3541713"/>
            <a:ext cx="3657600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Find the least common multiple</a:t>
            </a:r>
            <a:br>
              <a:rPr lang="en-US" b="1"/>
            </a:br>
            <a:r>
              <a:rPr lang="en-US" b="1"/>
              <a:t>  of each variable. 	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LCM = 4x, LCM = 12y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Which is easier to obtain?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4x</a:t>
            </a:r>
            <a:br>
              <a:rPr lang="en-US" b="1"/>
            </a:br>
            <a:r>
              <a:rPr lang="en-US" b="1"/>
              <a:t>(you only have to multiply</a:t>
            </a:r>
            <a:br>
              <a:rPr lang="en-US" b="1"/>
            </a:br>
            <a:r>
              <a:rPr lang="en-US" b="1"/>
              <a:t>the top equation by -4 to make them inverses)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1" grpId="0" animBg="1"/>
      <p:bldP spid="26643" grpId="0"/>
      <p:bldP spid="26654" grpId="0" animBg="1"/>
      <p:bldP spid="26655" grpId="0"/>
      <p:bldP spid="26656" grpId="0" animBg="1"/>
      <p:bldP spid="26657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800" smtClean="0"/>
              <a:t>2) Solve the system using elimination.</a:t>
            </a:r>
            <a:endParaRPr lang="en-US" sz="38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 smtClean="0"/>
              <a:t>x + 4y = 7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 smtClean="0"/>
              <a:t>4x – 3y = 9</a:t>
            </a:r>
            <a:endParaRPr lang="en-US" smtClean="0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685800" y="43815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62000" y="44577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662488" y="4267200"/>
            <a:ext cx="3795712" cy="10668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24400" y="4267200"/>
            <a:ext cx="365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/>
              <a:t>x + 4</a:t>
            </a:r>
            <a:r>
              <a:rPr lang="en-US" sz="2000" b="1">
                <a:solidFill>
                  <a:srgbClr val="FF0000"/>
                </a:solidFill>
              </a:rPr>
              <a:t>(1)</a:t>
            </a:r>
            <a:r>
              <a:rPr lang="en-US" sz="2000" b="1"/>
              <a:t> = 7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/>
              <a:t>x + 4 = 7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>
                <a:solidFill>
                  <a:srgbClr val="FF0000"/>
                </a:solidFill>
              </a:rPr>
              <a:t>x = 3</a:t>
            </a:r>
          </a:p>
        </p:txBody>
      </p:sp>
      <p:sp>
        <p:nvSpPr>
          <p:cNvPr id="10248" name="AutoShape 16"/>
          <p:cNvSpPr>
            <a:spLocks noChangeArrowheads="1"/>
          </p:cNvSpPr>
          <p:nvPr/>
        </p:nvSpPr>
        <p:spPr bwMode="auto">
          <a:xfrm>
            <a:off x="685800" y="292735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17"/>
          <p:cNvSpPr>
            <a:spLocks noChangeArrowheads="1"/>
          </p:cNvSpPr>
          <p:nvPr/>
        </p:nvSpPr>
        <p:spPr bwMode="auto">
          <a:xfrm>
            <a:off x="762000" y="300355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Multiply the equations and solve.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662488" y="2514600"/>
            <a:ext cx="3795712" cy="166211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419600" y="2590800"/>
            <a:ext cx="39624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  Multiply the top equation by -4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>
                <a:solidFill>
                  <a:srgbClr val="FF0000"/>
                </a:solidFill>
              </a:rPr>
              <a:t>(-4)</a:t>
            </a:r>
            <a:r>
              <a:rPr lang="en-US" b="1"/>
              <a:t>(x + 4y = 7)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 u="sng"/>
              <a:t>     4x – 3y = 9)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/>
              <a:t>                            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/>
              <a:t>                      </a:t>
            </a:r>
            <a:r>
              <a:rPr lang="en-US" sz="2000" b="1">
                <a:solidFill>
                  <a:srgbClr val="FF0000"/>
                </a:solidFill>
              </a:rPr>
              <a:t>y = 1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6219825" y="2867025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/>
              <a:t> </a:t>
            </a:r>
            <a:r>
              <a:rPr lang="en-US" b="1"/>
              <a:t>       </a:t>
            </a:r>
            <a:r>
              <a:rPr lang="en-US" b="1">
                <a:solidFill>
                  <a:srgbClr val="FF0000"/>
                </a:solidFill>
              </a:rPr>
              <a:t>-4x – 16y = -28</a:t>
            </a:r>
          </a:p>
          <a:p>
            <a:r>
              <a:rPr lang="en-US" b="1" u="sng"/>
              <a:t>  (+)  4x –   3y =    9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>
            <a:off x="6905625" y="2943225"/>
            <a:ext cx="152400" cy="522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6829425" y="3476625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      -19y = 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animBg="1"/>
      <p:bldP spid="41997" grpId="0"/>
      <p:bldP spid="41998" grpId="0" animBg="1"/>
      <p:bldP spid="41999" grpId="0" build="allAtOnce"/>
      <p:bldP spid="42002" grpId="0" animBg="1"/>
      <p:bldP spid="42005" grpId="0"/>
      <p:bldP spid="42004" grpId="0" animBg="1"/>
      <p:bldP spid="420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524000" y="1600200"/>
            <a:ext cx="2590800" cy="3201988"/>
            <a:chOff x="960" y="1008"/>
            <a:chExt cx="1632" cy="2017"/>
          </a:xfrm>
        </p:grpSpPr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1190" y="1008"/>
              <a:ext cx="1097" cy="1605"/>
            </a:xfrm>
            <a:prstGeom prst="ellipse">
              <a:avLst/>
            </a:prstGeom>
            <a:solidFill>
              <a:srgbClr val="00FF00"/>
            </a:solidFill>
            <a:ln w="5715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960" y="2737"/>
              <a:ext cx="1632" cy="2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00FF00"/>
                  </a:solidFill>
                </a:rPr>
                <a:t>Set A is the domain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622" y="1182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1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622" y="1427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2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622" y="167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3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1622" y="195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4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1622" y="2229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5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324475" y="1600200"/>
            <a:ext cx="2371725" cy="3267075"/>
            <a:chOff x="3354" y="1008"/>
            <a:chExt cx="1494" cy="2058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3385" y="1008"/>
              <a:ext cx="1096" cy="1605"/>
            </a:xfrm>
            <a:prstGeom prst="ellipse">
              <a:avLst/>
            </a:prstGeom>
            <a:solidFill>
              <a:srgbClr val="66CCFF"/>
            </a:solidFill>
            <a:ln w="5715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354" y="2778"/>
              <a:ext cx="1494" cy="2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66CCFF"/>
                  </a:solidFill>
                </a:rPr>
                <a:t>Set B is the range</a:t>
              </a: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3815" y="1288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2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776" y="2194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10</a:t>
              </a:r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3815" y="1986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8</a:t>
              </a:r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3815" y="1776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6</a:t>
              </a: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3815" y="153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4</a:t>
              </a:r>
            </a:p>
          </p:txBody>
        </p: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495800" y="5181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Must use all the x’s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52400" y="152400"/>
            <a:ext cx="8077200" cy="1187450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CCFF"/>
                </a:solidFill>
                <a:latin typeface="Arial" charset="0"/>
              </a:rPr>
              <a:t>A function </a:t>
            </a:r>
            <a:r>
              <a:rPr lang="en-US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i="0">
                <a:solidFill>
                  <a:srgbClr val="FFCCFF"/>
                </a:solidFill>
                <a:latin typeface="Arial" charset="0"/>
              </a:rPr>
              <a:t> from set A to set B is a rule of correspondence that assigns to each element </a:t>
            </a:r>
            <a:r>
              <a:rPr lang="en-US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i="0">
                <a:solidFill>
                  <a:srgbClr val="FFCCFF"/>
                </a:solidFill>
                <a:latin typeface="Arial" charset="0"/>
              </a:rPr>
              <a:t> in the set A </a:t>
            </a:r>
            <a:r>
              <a:rPr lang="en-US" b="1" i="0" u="sng">
                <a:solidFill>
                  <a:srgbClr val="FFFF66"/>
                </a:solidFill>
                <a:latin typeface="Arial" charset="0"/>
              </a:rPr>
              <a:t>exactly</a:t>
            </a:r>
            <a:r>
              <a:rPr lang="en-US" i="0">
                <a:solidFill>
                  <a:srgbClr val="FFFF66"/>
                </a:solidFill>
                <a:latin typeface="Arial" charset="0"/>
              </a:rPr>
              <a:t> one element </a:t>
            </a:r>
            <a:r>
              <a:rPr lang="en-US">
                <a:solidFill>
                  <a:srgbClr val="FFFF66"/>
                </a:solidFill>
                <a:latin typeface="Arial" charset="0"/>
              </a:rPr>
              <a:t>y</a:t>
            </a:r>
            <a:r>
              <a:rPr lang="en-US" i="0">
                <a:solidFill>
                  <a:srgbClr val="FFCCFF"/>
                </a:solidFill>
                <a:latin typeface="Arial" charset="0"/>
              </a:rPr>
              <a:t> in the set B.</a:t>
            </a:r>
            <a:endParaRPr lang="en-US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048000" y="6019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x value can only be assigned to </a:t>
            </a:r>
            <a:r>
              <a:rPr lang="en-US" u="sng"/>
              <a:t>one y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2971800" y="2133600"/>
            <a:ext cx="3124200" cy="5334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2971800" y="3352800"/>
            <a:ext cx="2971800" cy="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2971800" y="2362200"/>
            <a:ext cx="2971800" cy="1524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V="1">
            <a:off x="2895600" y="3048000"/>
            <a:ext cx="3124200" cy="685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2971800" y="2895600"/>
            <a:ext cx="2971800" cy="8382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152400" y="4876800"/>
            <a:ext cx="3124200" cy="1187450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CCFF"/>
                </a:solidFill>
                <a:latin typeface="Arial Black" pitchFamily="34" charset="0"/>
              </a:rPr>
              <a:t>This is a function ---it meets our conditions</a:t>
            </a:r>
          </a:p>
        </p:txBody>
      </p:sp>
      <p:pic>
        <p:nvPicPr>
          <p:cNvPr id="5157" name="Picture 37" descr="WB015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81600"/>
            <a:ext cx="628650" cy="514350"/>
          </a:xfrm>
          <a:prstGeom prst="rect">
            <a:avLst/>
          </a:prstGeom>
          <a:noFill/>
        </p:spPr>
      </p:pic>
      <p:sp>
        <p:nvSpPr>
          <p:cNvPr id="5160" name="Text Box 40"/>
          <p:cNvSpPr txBox="1">
            <a:spLocks noChangeArrowheads="1"/>
          </p:cNvSpPr>
          <p:nvPr/>
        </p:nvSpPr>
        <p:spPr bwMode="auto">
          <a:xfrm rot="-2045223">
            <a:off x="7938" y="2236788"/>
            <a:ext cx="210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All x’s are assigned</a:t>
            </a:r>
          </a:p>
        </p:txBody>
      </p:sp>
      <p:pic>
        <p:nvPicPr>
          <p:cNvPr id="5162" name="Picture 42" descr="WB015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867400"/>
            <a:ext cx="628650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800" smtClean="0"/>
              <a:t>2) Solve the system using elimination.</a:t>
            </a:r>
            <a:endParaRPr lang="en-US" sz="3800" smtClean="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685800" y="30099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0" y="30861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662488" y="2819400"/>
            <a:ext cx="3795712" cy="1295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724400" y="28575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(3, 1)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/>
              <a:t>(</a:t>
            </a:r>
            <a:r>
              <a:rPr lang="en-US" sz="2400" b="1">
                <a:solidFill>
                  <a:srgbClr val="FF0000"/>
                </a:solidFill>
              </a:rPr>
              <a:t>3</a:t>
            </a:r>
            <a:r>
              <a:rPr lang="en-US" sz="2400" b="1"/>
              <a:t>) + 4(</a:t>
            </a:r>
            <a:r>
              <a:rPr lang="en-US" sz="2400" b="1">
                <a:solidFill>
                  <a:srgbClr val="FF0000"/>
                </a:solidFill>
              </a:rPr>
              <a:t>1</a:t>
            </a:r>
            <a:r>
              <a:rPr lang="en-US" sz="2400" b="1"/>
              <a:t>) = 7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/>
              <a:t>4(</a:t>
            </a:r>
            <a:r>
              <a:rPr lang="en-US" sz="2400" b="1">
                <a:solidFill>
                  <a:srgbClr val="FF0000"/>
                </a:solidFill>
              </a:rPr>
              <a:t>3</a:t>
            </a:r>
            <a:r>
              <a:rPr lang="en-US" sz="2400" b="1"/>
              <a:t>) - 3(</a:t>
            </a:r>
            <a:r>
              <a:rPr lang="en-US" sz="2400" b="1">
                <a:solidFill>
                  <a:srgbClr val="FF0000"/>
                </a:solidFill>
              </a:rPr>
              <a:t>1</a:t>
            </a:r>
            <a:r>
              <a:rPr lang="en-US" sz="2400" b="1"/>
              <a:t>) = 9</a:t>
            </a:r>
          </a:p>
        </p:txBody>
      </p:sp>
      <p:sp>
        <p:nvSpPr>
          <p:cNvPr id="43015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7594600" y="327660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7594600" y="3692525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9600" y="13716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200"/>
              <a:t>x + 4y = 7</a:t>
            </a:r>
          </a:p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200"/>
              <a:t>4x – 3y = 9</a:t>
            </a: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build="allAtOnce"/>
      <p:bldP spid="43015" grpId="0" animBg="1"/>
      <p:bldP spid="430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685800" y="14478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15337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100" dirty="0" smtClean="0"/>
              <a:t>Solving a system of equations by Substitution</a:t>
            </a:r>
            <a:endParaRPr lang="en-US" sz="3100" dirty="0" smtClean="0">
              <a:solidFill>
                <a:schemeClr val="bg1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662488" y="14478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3276600" cy="685800"/>
          </a:xfrm>
          <a:noFill/>
        </p:spPr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3300"/>
                </a:solidFill>
              </a:rPr>
              <a:t>Step 1</a:t>
            </a:r>
            <a:r>
              <a:rPr lang="en-US" sz="1800" b="1" dirty="0" smtClean="0"/>
              <a:t>:  Solve an equation for one variable.</a:t>
            </a:r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685800" y="23622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685800" y="32766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AutoShape 30"/>
          <p:cNvSpPr>
            <a:spLocks noChangeArrowheads="1"/>
          </p:cNvSpPr>
          <p:nvPr/>
        </p:nvSpPr>
        <p:spPr bwMode="auto">
          <a:xfrm>
            <a:off x="685800" y="41910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685800" y="5105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762000" y="24384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Substitute</a:t>
            </a: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2000" y="3352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Solve the equation.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62000" y="4267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62000" y="5181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4662488" y="23622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4662488" y="3276600"/>
            <a:ext cx="3795712" cy="838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4662488" y="4191000"/>
            <a:ext cx="3795712" cy="838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4662488" y="5105400"/>
            <a:ext cx="3795712" cy="838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4724400" y="15240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Pick the easier equation. The goal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is to get y= ; x= ; a= ; etc.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4724400" y="24384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Put the equation solved in Step 1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into the other equation.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4724400" y="33528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Get the variable by itself.</a:t>
            </a: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4724400" y="42672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Substitute the value of the variable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into the equation.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4724400" y="51816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Substitute your ordered pair into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/>
              <a:t>BOTH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7" grpId="0" animBg="1"/>
      <p:bldP spid="20488" grpId="0" animBg="1"/>
      <p:bldP spid="20483" grpId="0" build="p"/>
      <p:bldP spid="20508" grpId="0" animBg="1"/>
      <p:bldP spid="20509" grpId="0" animBg="1"/>
      <p:bldP spid="20510" grpId="0" animBg="1"/>
      <p:bldP spid="20511" grpId="0" animBg="1"/>
      <p:bldP spid="20514" grpId="0"/>
      <p:bldP spid="20515" grpId="0"/>
      <p:bldP spid="20516" grpId="0"/>
      <p:bldP spid="20517" grpId="0"/>
      <p:bldP spid="20518" grpId="0" animBg="1"/>
      <p:bldP spid="20519" grpId="0" animBg="1"/>
      <p:bldP spid="20520" grpId="0" animBg="1"/>
      <p:bldP spid="20521" grpId="0" animBg="1"/>
      <p:bldP spid="20522" grpId="0"/>
      <p:bldP spid="20523" grpId="0"/>
      <p:bldP spid="20524" grpId="0"/>
      <p:bldP spid="20525" grpId="0"/>
      <p:bldP spid="2052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1) Solve the system using substitution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smtClean="0"/>
              <a:t>x + y = 5</a:t>
            </a:r>
          </a:p>
          <a:p>
            <a:pPr algn="ctr">
              <a:buClrTx/>
              <a:buFont typeface="Arial" charset="0"/>
              <a:buNone/>
            </a:pPr>
            <a:r>
              <a:rPr lang="en-US" smtClean="0"/>
              <a:t>y = 3 + x</a:t>
            </a:r>
          </a:p>
          <a:p>
            <a:pPr>
              <a:buClrTx/>
              <a:buFont typeface="Arial" charset="0"/>
              <a:buNone/>
            </a:pPr>
            <a:endParaRPr lang="en-US" smtClean="0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685800" y="26670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662488" y="26670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762000" y="2743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</a:rPr>
              <a:t>Step 1</a:t>
            </a:r>
            <a:r>
              <a:rPr lang="en-US" b="1"/>
              <a:t>:  Solve an equation for one variable.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685800" y="3581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62000" y="3657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Substitute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662488" y="35814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4724400" y="27432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The second equation is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already solved for y!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4724400" y="36576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x + y = 5</a:t>
            </a:r>
            <a:br>
              <a:rPr lang="en-US" sz="2400"/>
            </a:br>
            <a:r>
              <a:rPr lang="en-US" sz="2400"/>
              <a:t>x + (</a:t>
            </a:r>
            <a:r>
              <a:rPr lang="en-US" sz="2400" b="1">
                <a:solidFill>
                  <a:srgbClr val="FF0000"/>
                </a:solidFill>
              </a:rPr>
              <a:t>3 + x</a:t>
            </a:r>
            <a:r>
              <a:rPr lang="en-US" sz="2400"/>
              <a:t>) = 5</a:t>
            </a: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685800" y="4724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762000" y="4800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Solve the equation.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4662488" y="4495800"/>
            <a:ext cx="3795712" cy="12954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4724400" y="45720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2x + 3 = 5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2x = 2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x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nimBg="1"/>
      <p:bldP spid="15377" grpId="0" animBg="1"/>
      <p:bldP spid="15378" grpId="0" build="p"/>
      <p:bldP spid="15379" grpId="0" animBg="1"/>
      <p:bldP spid="15380" grpId="0"/>
      <p:bldP spid="15381" grpId="0" animBg="1"/>
      <p:bldP spid="15382" grpId="0"/>
      <p:bldP spid="15383" grpId="0"/>
      <p:bldP spid="15384" grpId="0" animBg="1"/>
      <p:bldP spid="15385" grpId="0"/>
      <p:bldP spid="1538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1) Solve the system using substitution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smtClean="0"/>
              <a:t>x + y = 5</a:t>
            </a:r>
          </a:p>
          <a:p>
            <a:pPr algn="ctr">
              <a:buClrTx/>
              <a:buFont typeface="Arial" charset="0"/>
              <a:buNone/>
            </a:pPr>
            <a:r>
              <a:rPr lang="en-US" smtClean="0"/>
              <a:t>y = 3 + x</a:t>
            </a:r>
          </a:p>
          <a:p>
            <a:pPr>
              <a:buClrTx/>
              <a:buFont typeface="Arial" charset="0"/>
              <a:buNone/>
            </a:pPr>
            <a:endParaRPr lang="en-US" smtClean="0"/>
          </a:p>
        </p:txBody>
      </p:sp>
      <p:sp>
        <p:nvSpPr>
          <p:cNvPr id="7172" name="AutoShape 16"/>
          <p:cNvSpPr>
            <a:spLocks noChangeArrowheads="1"/>
          </p:cNvSpPr>
          <p:nvPr/>
        </p:nvSpPr>
        <p:spPr bwMode="auto">
          <a:xfrm>
            <a:off x="685800" y="29114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17"/>
          <p:cNvSpPr>
            <a:spLocks noChangeArrowheads="1"/>
          </p:cNvSpPr>
          <p:nvPr/>
        </p:nvSpPr>
        <p:spPr bwMode="auto">
          <a:xfrm>
            <a:off x="762000" y="29876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662488" y="2682875"/>
            <a:ext cx="3795712" cy="12954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724400" y="2682875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x + y = 5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 + y = 5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y = 4</a:t>
            </a: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>
            <a:off x="685800" y="42449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762000" y="43211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662488" y="4054475"/>
            <a:ext cx="3795712" cy="1295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724400" y="4092575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(1, 4)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 + (</a:t>
            </a:r>
            <a:r>
              <a:rPr lang="en-US" sz="2400">
                <a:solidFill>
                  <a:srgbClr val="FF0000"/>
                </a:solidFill>
              </a:rPr>
              <a:t>4</a:t>
            </a:r>
            <a:r>
              <a:rPr lang="en-US" sz="2400"/>
              <a:t>) = 5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(</a:t>
            </a:r>
            <a:r>
              <a:rPr lang="en-US" sz="2400">
                <a:solidFill>
                  <a:srgbClr val="FF0000"/>
                </a:solidFill>
              </a:rPr>
              <a:t>4</a:t>
            </a:r>
            <a:r>
              <a:rPr lang="en-US" sz="2400"/>
              <a:t>) = 3 + 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</a:t>
            </a:r>
          </a:p>
        </p:txBody>
      </p:sp>
      <p:sp>
        <p:nvSpPr>
          <p:cNvPr id="25624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7594600" y="4511675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7594600" y="492760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85800" y="5349875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The solution is (1, 4). What do you think the answer would be if you graphed the two equations?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 build="allAtOnce"/>
      <p:bldP spid="25620" grpId="0" animBg="1"/>
      <p:bldP spid="25621" grpId="0"/>
      <p:bldP spid="25622" grpId="0" animBg="1"/>
      <p:bldP spid="25623" grpId="0" build="allAtOnce"/>
      <p:bldP spid="25624" grpId="0" animBg="1"/>
      <p:bldP spid="25625" grpId="0" animBg="1"/>
      <p:bldP spid="2562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800" smtClean="0"/>
              <a:t>Which answer checks correctly?</a:t>
            </a:r>
          </a:p>
        </p:txBody>
      </p:sp>
      <p:sp>
        <p:nvSpPr>
          <p:cNvPr id="8195" name="Text Box 115"/>
          <p:cNvSpPr txBox="1">
            <a:spLocks noChangeArrowheads="1"/>
          </p:cNvSpPr>
          <p:nvPr/>
        </p:nvSpPr>
        <p:spPr bwMode="auto">
          <a:xfrm>
            <a:off x="533400" y="1812925"/>
            <a:ext cx="3902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/>
              <a:t>3x – y = 4</a:t>
            </a:r>
          </a:p>
          <a:p>
            <a:pPr algn="ctr"/>
            <a:r>
              <a:rPr lang="en-US" sz="4000"/>
              <a:t>x = 4y - 17</a:t>
            </a:r>
          </a:p>
        </p:txBody>
      </p:sp>
      <p:sp>
        <p:nvSpPr>
          <p:cNvPr id="14453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228600" y="48006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4876800" cy="2209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(2, 2)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(5, 3)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(3, 5)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(3, -5)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 smtClean="0"/>
              <a:t>If you solved the first equation for x, what would be substituted into the bottom equation.</a:t>
            </a:r>
          </a:p>
        </p:txBody>
      </p:sp>
      <p:sp>
        <p:nvSpPr>
          <p:cNvPr id="12291" name="Text Box 72"/>
          <p:cNvSpPr txBox="1">
            <a:spLocks noChangeArrowheads="1"/>
          </p:cNvSpPr>
          <p:nvPr/>
        </p:nvSpPr>
        <p:spPr bwMode="auto">
          <a:xfrm>
            <a:off x="1524000" y="16764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2x + 4y = 4</a:t>
            </a:r>
          </a:p>
          <a:p>
            <a:r>
              <a:rPr lang="en-US" sz="3200"/>
              <a:t>3x + 2y = 22</a:t>
            </a:r>
          </a:p>
        </p:txBody>
      </p:sp>
      <p:sp>
        <p:nvSpPr>
          <p:cNvPr id="24656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223838" y="39274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5181600" cy="2819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-4y + 4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-2y + 2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-2x + 4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-2y+ 22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0" y="1600200"/>
            <a:ext cx="2590800" cy="3201988"/>
            <a:chOff x="960" y="1008"/>
            <a:chExt cx="1632" cy="2017"/>
          </a:xfrm>
        </p:grpSpPr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1190" y="1008"/>
              <a:ext cx="1097" cy="1605"/>
            </a:xfrm>
            <a:prstGeom prst="ellipse">
              <a:avLst/>
            </a:prstGeom>
            <a:solidFill>
              <a:srgbClr val="00FF00"/>
            </a:solidFill>
            <a:ln w="5715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960" y="2737"/>
              <a:ext cx="1632" cy="2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00FF00"/>
                  </a:solidFill>
                </a:rPr>
                <a:t>Set A is the domain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622" y="1182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1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622" y="1427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2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622" y="167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3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622" y="195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4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622" y="2229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5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24475" y="1600200"/>
            <a:ext cx="2371725" cy="3267075"/>
            <a:chOff x="3354" y="1008"/>
            <a:chExt cx="1494" cy="2058"/>
          </a:xfrm>
        </p:grpSpPr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3385" y="1008"/>
              <a:ext cx="1096" cy="1605"/>
            </a:xfrm>
            <a:prstGeom prst="ellipse">
              <a:avLst/>
            </a:prstGeom>
            <a:solidFill>
              <a:srgbClr val="66CCFF"/>
            </a:solidFill>
            <a:ln w="5715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354" y="2778"/>
              <a:ext cx="1494" cy="2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66CCFF"/>
                  </a:solidFill>
                </a:rPr>
                <a:t>Set B is the range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815" y="1288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2</a:t>
              </a: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3776" y="2194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10</a:t>
              </a:r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3815" y="1986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8</a:t>
              </a: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3815" y="1776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6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3815" y="153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4</a:t>
              </a:r>
            </a:p>
          </p:txBody>
        </p:sp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495800" y="5181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Must use all the x’s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85800" y="228600"/>
            <a:ext cx="8229600" cy="457200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CCFF"/>
                </a:solidFill>
                <a:latin typeface="Arial" charset="0"/>
              </a:rPr>
              <a:t>Let’s look at another relation and decide if it is a function.</a:t>
            </a:r>
            <a:endParaRPr lang="en-US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048000" y="6019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x value can only be assigned to </a:t>
            </a:r>
            <a:r>
              <a:rPr lang="en-US" u="sng"/>
              <a:t>one y</a:t>
            </a:r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2971800" y="2133600"/>
            <a:ext cx="3124200" cy="5334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V="1">
            <a:off x="2971800" y="2667000"/>
            <a:ext cx="2971800" cy="685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2971800" y="2514600"/>
            <a:ext cx="3048000" cy="1524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2895600" y="2667000"/>
            <a:ext cx="3124200" cy="1066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V="1">
            <a:off x="2971800" y="2667000"/>
            <a:ext cx="3048000" cy="2286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0" y="4953000"/>
            <a:ext cx="3124200" cy="1187450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CCFF"/>
                </a:solidFill>
                <a:latin typeface="Arial Black" pitchFamily="34" charset="0"/>
              </a:rPr>
              <a:t>This is a function ---it meets our conditions</a:t>
            </a:r>
          </a:p>
        </p:txBody>
      </p:sp>
      <p:pic>
        <p:nvPicPr>
          <p:cNvPr id="7201" name="Picture 33" descr="WB015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81600"/>
            <a:ext cx="628650" cy="514350"/>
          </a:xfrm>
          <a:prstGeom prst="rect">
            <a:avLst/>
          </a:prstGeom>
          <a:noFill/>
        </p:spPr>
      </p:pic>
      <p:sp>
        <p:nvSpPr>
          <p:cNvPr id="7202" name="Text Box 34"/>
          <p:cNvSpPr txBox="1">
            <a:spLocks noChangeArrowheads="1"/>
          </p:cNvSpPr>
          <p:nvPr/>
        </p:nvSpPr>
        <p:spPr bwMode="auto">
          <a:xfrm rot="-2045223">
            <a:off x="7938" y="2236788"/>
            <a:ext cx="210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All x’s are assigned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 rot="1994300">
            <a:off x="6273218" y="1395042"/>
            <a:ext cx="210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No x has more than one y assigned</a:t>
            </a:r>
          </a:p>
        </p:txBody>
      </p:sp>
      <p:pic>
        <p:nvPicPr>
          <p:cNvPr id="7204" name="Picture 36" descr="WB015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628650" cy="514350"/>
          </a:xfrm>
          <a:prstGeom prst="rect">
            <a:avLst/>
          </a:prstGeom>
          <a:noFill/>
        </p:spPr>
      </p:pic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04800" y="7620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C3399"/>
                </a:solidFill>
              </a:rPr>
              <a:t>The second condition says each x can have only one y, but it </a:t>
            </a:r>
            <a:r>
              <a:rPr lang="en-US" b="1" u="sng" dirty="0">
                <a:solidFill>
                  <a:srgbClr val="CC3399"/>
                </a:solidFill>
              </a:rPr>
              <a:t>CAN</a:t>
            </a:r>
            <a:r>
              <a:rPr lang="en-US" dirty="0">
                <a:solidFill>
                  <a:srgbClr val="CC3399"/>
                </a:solidFill>
              </a:rPr>
              <a:t> be the same y as another x gets assigned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 animBg="1" autoUpdateAnimBg="0"/>
      <p:bldP spid="7202" grpId="0" autoUpdateAnimBg="0"/>
      <p:bldP spid="720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2" name="Text Box 630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If a vertical line passes through a graph more than once, the graph is not the graph of a function.</a:t>
            </a:r>
            <a:endParaRPr lang="en-US"/>
          </a:p>
        </p:txBody>
      </p:sp>
      <p:grpSp>
        <p:nvGrpSpPr>
          <p:cNvPr id="2" name="Group 633"/>
          <p:cNvGrpSpPr>
            <a:grpSpLocks/>
          </p:cNvGrpSpPr>
          <p:nvPr/>
        </p:nvGrpSpPr>
        <p:grpSpPr bwMode="auto">
          <a:xfrm>
            <a:off x="304800" y="1143000"/>
            <a:ext cx="5638800" cy="5715000"/>
            <a:chOff x="1488" y="720"/>
            <a:chExt cx="3552" cy="360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4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07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9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095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6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8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9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0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1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2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4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6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7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8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9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0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12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4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5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6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7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8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9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0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6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30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0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4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47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2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4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0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6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2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6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8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8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6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7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6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7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99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0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1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2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3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4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5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6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7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8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9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0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1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2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3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4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16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7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8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9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0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1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2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3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4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5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6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7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8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9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0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1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0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34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5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6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7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8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9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0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1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2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3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4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5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7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8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9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51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2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3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4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5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6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7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8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9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0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1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2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3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4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5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68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9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0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1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2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3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4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5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6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7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2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86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03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20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4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38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9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0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1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2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3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55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6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7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8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9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0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1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2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3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4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5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6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7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8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9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0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72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3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4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5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6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7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8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9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0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1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2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3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4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5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6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7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6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90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1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2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3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4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5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6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7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8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9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0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1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2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3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4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5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07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8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9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0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1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2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3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4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5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6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7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8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9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2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83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24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5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6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7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9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0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1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2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3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4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5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6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7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8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9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05" name="Group 368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06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42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3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4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5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6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7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8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9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0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1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2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3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4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5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6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7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8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59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0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1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2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3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4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5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6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7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8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9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0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1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2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3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4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1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76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7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8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9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0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1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2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7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8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9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0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1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13" name="Group 420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14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94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5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6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7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8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9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0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1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2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3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4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5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6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7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8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9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5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11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2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3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4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5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6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7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8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9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0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1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2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3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4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5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6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6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28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9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0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1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2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3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4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5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6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7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8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9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0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1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2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3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17" name="Group 472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18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46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7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8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9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0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1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2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3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4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5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6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7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8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9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0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1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9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63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4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5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6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7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8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9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0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1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2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3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4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5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6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7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8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0" name="Group 50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80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1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2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3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4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5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6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7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8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9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0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1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2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3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4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5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21" name="Group 524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22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98" name="Rectangle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9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0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1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2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3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4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5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6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7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8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9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0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1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2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3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3" name="Group 54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15" name="Rectangle 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6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7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8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9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0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1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2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3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4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5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6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7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8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4" name="Group 55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32" name="Rectangle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5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8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1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4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25" name="Group 576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26" name="Group 57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50" name="Rectangle 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7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8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9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0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1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2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3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4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5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7" name="Group 59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67" name="Rectangle 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8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9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0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1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2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3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4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5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6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7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8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9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0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1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2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8" name="Group 61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84" name="Rectangl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5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6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7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8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9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0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1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2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3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4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5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6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7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8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9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3700" name="Line 628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1" name="Line 629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03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07" name="Freeform 635"/>
          <p:cNvSpPr>
            <a:spLocks/>
          </p:cNvSpPr>
          <p:nvPr/>
        </p:nvSpPr>
        <p:spPr bwMode="auto">
          <a:xfrm>
            <a:off x="2438400" y="3048000"/>
            <a:ext cx="3505200" cy="1905000"/>
          </a:xfrm>
          <a:custGeom>
            <a:avLst/>
            <a:gdLst/>
            <a:ahLst/>
            <a:cxnLst>
              <a:cxn ang="0">
                <a:pos x="2208" y="0"/>
              </a:cxn>
              <a:cxn ang="0">
                <a:pos x="912" y="144"/>
              </a:cxn>
              <a:cxn ang="0">
                <a:pos x="0" y="576"/>
              </a:cxn>
              <a:cxn ang="0">
                <a:pos x="912" y="1008"/>
              </a:cxn>
              <a:cxn ang="0">
                <a:pos x="2208" y="1200"/>
              </a:cxn>
            </a:cxnLst>
            <a:rect l="0" t="0" r="r" b="b"/>
            <a:pathLst>
              <a:path w="2208" h="1200">
                <a:moveTo>
                  <a:pt x="2208" y="0"/>
                </a:moveTo>
                <a:cubicBezTo>
                  <a:pt x="1744" y="24"/>
                  <a:pt x="1280" y="48"/>
                  <a:pt x="912" y="144"/>
                </a:cubicBezTo>
                <a:cubicBezTo>
                  <a:pt x="544" y="240"/>
                  <a:pt x="0" y="432"/>
                  <a:pt x="0" y="576"/>
                </a:cubicBezTo>
                <a:cubicBezTo>
                  <a:pt x="0" y="720"/>
                  <a:pt x="544" y="904"/>
                  <a:pt x="912" y="1008"/>
                </a:cubicBezTo>
                <a:cubicBezTo>
                  <a:pt x="1280" y="1112"/>
                  <a:pt x="1744" y="1156"/>
                  <a:pt x="2208" y="1200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09" name="Picture 6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514600"/>
            <a:ext cx="1428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10" name="Text Box 638"/>
          <p:cNvSpPr txBox="1">
            <a:spLocks noChangeArrowheads="1"/>
          </p:cNvSpPr>
          <p:nvPr/>
        </p:nvSpPr>
        <p:spPr bwMode="auto">
          <a:xfrm>
            <a:off x="6019800" y="1219200"/>
            <a:ext cx="31242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chemeClr val="accent2"/>
                </a:solidFill>
              </a:rPr>
              <a:t>Hint:</a:t>
            </a:r>
          </a:p>
          <a:p>
            <a:pPr algn="ctr">
              <a:spcBef>
                <a:spcPct val="50000"/>
              </a:spcBef>
            </a:pPr>
            <a:r>
              <a:rPr lang="en-US" sz="2600">
                <a:solidFill>
                  <a:schemeClr val="accent2"/>
                </a:solidFill>
              </a:rPr>
              <a:t> Pass a pencil across the graph held vertically to represent a vertical line.</a:t>
            </a:r>
            <a:endParaRPr lang="en-US"/>
          </a:p>
        </p:txBody>
      </p:sp>
      <p:sp>
        <p:nvSpPr>
          <p:cNvPr id="3712" name="Text Box 640"/>
          <p:cNvSpPr txBox="1">
            <a:spLocks noChangeArrowheads="1"/>
          </p:cNvSpPr>
          <p:nvPr/>
        </p:nvSpPr>
        <p:spPr bwMode="auto">
          <a:xfrm>
            <a:off x="6019800" y="3581400"/>
            <a:ext cx="3048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The pencil crosses the graph more than once. This is not a function because there are two y-values for the same x-value.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2" grpId="0" autoUpdateAnimBg="0"/>
      <p:bldP spid="3707" grpId="0" animBg="1"/>
      <p:bldP spid="3710" grpId="0" autoUpdateAnimBg="0"/>
      <p:bldP spid="37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51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2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3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4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8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9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0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1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2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3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4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5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6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68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9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0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1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2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3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4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5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6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7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8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9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0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1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2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3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85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6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7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8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9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0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1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2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3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4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5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6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7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8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9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0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03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4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5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6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7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8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9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0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1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2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3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4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5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7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8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20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1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2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3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4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5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6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7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8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9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0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1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2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3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4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5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37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8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9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2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3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4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5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6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7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8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9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0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1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2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55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6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7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1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2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3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4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5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6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7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8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9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0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72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3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4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6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7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8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9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0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1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2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3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4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5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6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7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89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0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1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2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3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4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5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6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7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8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9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0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1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2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3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4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07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8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9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0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1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2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3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4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5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6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7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8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9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0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1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2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24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5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6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7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8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9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0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1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2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3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4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5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6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7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8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9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41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2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3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4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5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6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7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8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9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0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1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2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3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4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5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6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59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3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4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5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6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7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8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9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0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1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2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3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4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76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7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8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9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0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1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2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3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4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5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6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7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8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9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0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1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93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4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5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6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7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8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9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0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1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2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3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4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5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6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7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8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11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2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3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4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5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6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7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8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9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0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1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2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3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4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5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6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28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9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0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1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2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3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4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5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6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7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8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9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0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1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2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3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45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6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7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8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9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0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1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2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3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4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5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6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7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8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9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0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63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6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7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8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9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0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1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2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3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4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5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6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7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8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80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1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2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3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4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5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6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7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8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9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0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1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2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3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4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5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35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97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8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9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1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2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3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4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5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6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7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8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9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0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1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2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652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669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15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6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7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8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9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0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1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2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3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4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5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6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7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8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9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0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70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32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3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4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5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6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7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8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9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0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1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2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3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4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5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6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7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87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49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0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1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2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3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4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5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6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7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8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9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0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1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2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3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4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704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721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67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8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9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0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1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2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3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4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5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6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7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8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9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0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1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2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22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84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5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6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7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8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9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0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1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2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3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4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5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6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7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8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9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39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01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2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3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4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5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6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7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8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9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0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1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2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3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4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5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6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756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779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19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0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1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2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3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4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5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6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7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8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9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0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1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2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3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4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80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36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7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8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9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0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1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2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3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4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5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6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7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8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9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0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1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81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53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4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5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6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7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8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9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0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1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2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3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4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5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6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7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8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782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783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71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2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3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4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5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6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7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8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9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0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1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2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3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4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5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6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44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88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9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0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1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2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3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4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5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6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7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8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9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0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1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2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3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45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05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6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7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8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9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0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1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2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3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4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5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6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7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8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9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0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146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147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23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4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5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6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7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8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9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0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1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2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3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4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5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6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7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8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48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40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1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2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3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4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5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6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7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8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9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0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1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2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3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4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5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49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57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8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9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0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1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2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3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4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5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6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7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8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9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0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2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6773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4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75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6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77" name="Freeform 633"/>
          <p:cNvSpPr>
            <a:spLocks/>
          </p:cNvSpPr>
          <p:nvPr/>
        </p:nvSpPr>
        <p:spPr bwMode="auto">
          <a:xfrm>
            <a:off x="300038" y="1428750"/>
            <a:ext cx="6742112" cy="4810125"/>
          </a:xfrm>
          <a:custGeom>
            <a:avLst/>
            <a:gdLst/>
            <a:ahLst/>
            <a:cxnLst>
              <a:cxn ang="0">
                <a:pos x="0" y="1215"/>
              </a:cxn>
              <a:cxn ang="0">
                <a:pos x="1042" y="2825"/>
              </a:cxn>
              <a:cxn ang="0">
                <a:pos x="2132" y="0"/>
              </a:cxn>
              <a:cxn ang="0">
                <a:pos x="3205" y="2825"/>
              </a:cxn>
              <a:cxn ang="0">
                <a:pos x="4247" y="1231"/>
              </a:cxn>
            </a:cxnLst>
            <a:rect l="0" t="0" r="r" b="b"/>
            <a:pathLst>
              <a:path w="4247" h="3030">
                <a:moveTo>
                  <a:pt x="0" y="1215"/>
                </a:moveTo>
                <a:cubicBezTo>
                  <a:pt x="174" y="1483"/>
                  <a:pt x="687" y="3028"/>
                  <a:pt x="1042" y="2825"/>
                </a:cubicBezTo>
                <a:cubicBezTo>
                  <a:pt x="1397" y="2622"/>
                  <a:pt x="1772" y="0"/>
                  <a:pt x="2132" y="0"/>
                </a:cubicBezTo>
                <a:cubicBezTo>
                  <a:pt x="2492" y="0"/>
                  <a:pt x="2853" y="2620"/>
                  <a:pt x="3205" y="2825"/>
                </a:cubicBezTo>
                <a:cubicBezTo>
                  <a:pt x="3557" y="3030"/>
                  <a:pt x="4030" y="1563"/>
                  <a:pt x="4247" y="1231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778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219200"/>
            <a:ext cx="2555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17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7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3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7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9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0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192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6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7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8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9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0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1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2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3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4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09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0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1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3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4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5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6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7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8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9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0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1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2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3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4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27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8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9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0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2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3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5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6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7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8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9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0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1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2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44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5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6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7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8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9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0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1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2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3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4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5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6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7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8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9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61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2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3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4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5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6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7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8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9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0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1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2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3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4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5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6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79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0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1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2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3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4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5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6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7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8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9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0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1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2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3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4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96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7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8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9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0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2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3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4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5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6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7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8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9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0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1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13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4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5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6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7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8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9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0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1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2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3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4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5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6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7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8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31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2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3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4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5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6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7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8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9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0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1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2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3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4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5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6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48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9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0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1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2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3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4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5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6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7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8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9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0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1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2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3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65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6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7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8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9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0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1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2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3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4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5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6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7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8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9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0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83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4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5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6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7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8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9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0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1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2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3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4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5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6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7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8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00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1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2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3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4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5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6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7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8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9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0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1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2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3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4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5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17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8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9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0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1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2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3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4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5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6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7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8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9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0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1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2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35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6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7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8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9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0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1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2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3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4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5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6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7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8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9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0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52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3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4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5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6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7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8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9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0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1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2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3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4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5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6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7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69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0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1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2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3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4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5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6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7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8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9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0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1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2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3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4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87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8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9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0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1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2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3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4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5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6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7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8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9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0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1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2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04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5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6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7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8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9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0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1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2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3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4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5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6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7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8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9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364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21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2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3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5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6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7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8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9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0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1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2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3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4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5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6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381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382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39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0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1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2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3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4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5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6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7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8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9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0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1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2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3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4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399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56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7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8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9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0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1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2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3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4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5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6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7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8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9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0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1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416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73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4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5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6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7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8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9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0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1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2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3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4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5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6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7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8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433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434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91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2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3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4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5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6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7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8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9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0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1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2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3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4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5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6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451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08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9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0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1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2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3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4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5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6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7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8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9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0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1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2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3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468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25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6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7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8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9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0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1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2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3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4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5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6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7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8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9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0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485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486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43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4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5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6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7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8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9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0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1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2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3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4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5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6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7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8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503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60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1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2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3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4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5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6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7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8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9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0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1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2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3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4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5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520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77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8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9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0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1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2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3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4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5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6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7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8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9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0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1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2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537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538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95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6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7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8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9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0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1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2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3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4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5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6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7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8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9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0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555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12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3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4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5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6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7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8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9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0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1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2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3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4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5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6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7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572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29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0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1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2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3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4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5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6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7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8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9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0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1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2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3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4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589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590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47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8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9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0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1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2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3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4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5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6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7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8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9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0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1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2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607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64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5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6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7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8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9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0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1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2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3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4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5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6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7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8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9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624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81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2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3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4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5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6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7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8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9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0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1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2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3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4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5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6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7797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9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00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01" name="Freeform 633"/>
          <p:cNvSpPr>
            <a:spLocks/>
          </p:cNvSpPr>
          <p:nvPr/>
        </p:nvSpPr>
        <p:spPr bwMode="auto">
          <a:xfrm>
            <a:off x="300038" y="2286000"/>
            <a:ext cx="6724650" cy="2500313"/>
          </a:xfrm>
          <a:custGeom>
            <a:avLst/>
            <a:gdLst/>
            <a:ahLst/>
            <a:cxnLst>
              <a:cxn ang="0">
                <a:pos x="4236" y="0"/>
              </a:cxn>
              <a:cxn ang="0">
                <a:pos x="885" y="502"/>
              </a:cxn>
              <a:cxn ang="0">
                <a:pos x="2132" y="691"/>
              </a:cxn>
              <a:cxn ang="0">
                <a:pos x="3379" y="1038"/>
              </a:cxn>
              <a:cxn ang="0">
                <a:pos x="0" y="1575"/>
              </a:cxn>
            </a:cxnLst>
            <a:rect l="0" t="0" r="r" b="b"/>
            <a:pathLst>
              <a:path w="4236" h="1575">
                <a:moveTo>
                  <a:pt x="4236" y="0"/>
                </a:moveTo>
                <a:cubicBezTo>
                  <a:pt x="3678" y="84"/>
                  <a:pt x="1236" y="387"/>
                  <a:pt x="885" y="502"/>
                </a:cubicBezTo>
                <a:cubicBezTo>
                  <a:pt x="534" y="617"/>
                  <a:pt x="1716" y="602"/>
                  <a:pt x="2132" y="691"/>
                </a:cubicBezTo>
                <a:cubicBezTo>
                  <a:pt x="2548" y="780"/>
                  <a:pt x="3734" y="891"/>
                  <a:pt x="3379" y="1038"/>
                </a:cubicBezTo>
                <a:cubicBezTo>
                  <a:pt x="3024" y="1185"/>
                  <a:pt x="704" y="1463"/>
                  <a:pt x="0" y="1575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802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188913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199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16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8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9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0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1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2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4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6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7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8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9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0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1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33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4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5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6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7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8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9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0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4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6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7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8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51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3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9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0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2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4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6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68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0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2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3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4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5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0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3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8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6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7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9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1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2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3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4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5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6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0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0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6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7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9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6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7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8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20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1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2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3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4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5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6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7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8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9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0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1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2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3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4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5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37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8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9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0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1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2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3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4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5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6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7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8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9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0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1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2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55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6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7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8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9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0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1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2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3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4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5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6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7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8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9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0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72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3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4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5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6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7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8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9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0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1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2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3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4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5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6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7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89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0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1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2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3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4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5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6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7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8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9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0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1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2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3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4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07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8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9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0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1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2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3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4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5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6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7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8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9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0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1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2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24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5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6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7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8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9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0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1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2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3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4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5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6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7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8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9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41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2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3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4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5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6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7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8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9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0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1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2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3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4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5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6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59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0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1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2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3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4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5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6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7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8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9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0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1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2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3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4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76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7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8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9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0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1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2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3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4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5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6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7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8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9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0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1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93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4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5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6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7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8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9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0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1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2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3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4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5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6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7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8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11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2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3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4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5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6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7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8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9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0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1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2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3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4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5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6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28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9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0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1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2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3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4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5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6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7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8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9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0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1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2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3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192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45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6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7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9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0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1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2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3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4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5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6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7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8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9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0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193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194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63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4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5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6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7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8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9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0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1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2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3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4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5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6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7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8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195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80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1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2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3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4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5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6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7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8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9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0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1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2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3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4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5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196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97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8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9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0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1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2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3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4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5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6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7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8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9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0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1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2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197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198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15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6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7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8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9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0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1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2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3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4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5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6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7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8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9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0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15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32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3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4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5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6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7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8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9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0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1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2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3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4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5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6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7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32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49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0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1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2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3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4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5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6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7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8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9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0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1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2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3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4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249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250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67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8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9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0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1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2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3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4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5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6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7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8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9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0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1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2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67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84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5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6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7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8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9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0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1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2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3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4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5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6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7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8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9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84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01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2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3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4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5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6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7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8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9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0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1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2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3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4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5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6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301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302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19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0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1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2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3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4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5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6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7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8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9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0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1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2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3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4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19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36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7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8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9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0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1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2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3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4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5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6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7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8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9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0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1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36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53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4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5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6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7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8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9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0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1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2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3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4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5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8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353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354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71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2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3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4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5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6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7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8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9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0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1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2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3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4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5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6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71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88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9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0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1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2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3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4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5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6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7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8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9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0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1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2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3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88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805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6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7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8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9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0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1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2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3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4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5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6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7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8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9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20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8821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2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23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24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25" name="Freeform 633"/>
          <p:cNvSpPr>
            <a:spLocks/>
          </p:cNvSpPr>
          <p:nvPr/>
        </p:nvSpPr>
        <p:spPr bwMode="auto">
          <a:xfrm>
            <a:off x="325438" y="1679575"/>
            <a:ext cx="6699250" cy="289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0" y="536"/>
              </a:cxn>
              <a:cxn ang="0">
                <a:pos x="2100" y="1057"/>
              </a:cxn>
              <a:cxn ang="0">
                <a:pos x="2842" y="1610"/>
              </a:cxn>
              <a:cxn ang="0">
                <a:pos x="4220" y="1822"/>
              </a:cxn>
            </a:cxnLst>
            <a:rect l="0" t="0" r="r" b="b"/>
            <a:pathLst>
              <a:path w="4220" h="1822">
                <a:moveTo>
                  <a:pt x="0" y="0"/>
                </a:moveTo>
                <a:cubicBezTo>
                  <a:pt x="232" y="89"/>
                  <a:pt x="1040" y="360"/>
                  <a:pt x="1390" y="536"/>
                </a:cubicBezTo>
                <a:cubicBezTo>
                  <a:pt x="1740" y="712"/>
                  <a:pt x="1858" y="878"/>
                  <a:pt x="2100" y="1057"/>
                </a:cubicBezTo>
                <a:cubicBezTo>
                  <a:pt x="2342" y="1236"/>
                  <a:pt x="2489" y="1483"/>
                  <a:pt x="2842" y="1610"/>
                </a:cubicBezTo>
                <a:cubicBezTo>
                  <a:pt x="3195" y="1737"/>
                  <a:pt x="3933" y="1778"/>
                  <a:pt x="4220" y="1822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826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838200"/>
            <a:ext cx="22701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8F446F3F1D1493E94DE85B94972E870"/>
  <p:tag name="SLIDEID" val="A8F446F3F1D1493E94DE85B94972E870"/>
  <p:tag name="SLIDEORDER" val="1"/>
  <p:tag name="SLIDETYPE" val="Q"/>
  <p:tag name="DEMOGRAPHIC" val="False"/>
  <p:tag name="SPEEDSCORING" val="False"/>
  <p:tag name="VALUES" val="Correct¤Incorrect¤Incorrect¤Incorrect"/>
  <p:tag name="QUESTIONALIAS" val="What is the solution of the system graphed below?"/>
  <p:tag name="ANSWERSALIAS" val="(2, -2)¤(-2, 2)¤No solution¤Infinitely many solutions"/>
  <p:tag name="RESPONSESGATHER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8F446F3F1D1493E94DE85B94972E870"/>
  <p:tag name="SLIDEID" val="A8F446F3F1D1493E94DE85B94972E870"/>
  <p:tag name="SLIDEORDER" val="1"/>
  <p:tag name="SLIDETYPE" val="Q"/>
  <p:tag name="DEMOGRAPHIC" val="False"/>
  <p:tag name="SPEEDSCORING" val="False"/>
  <p:tag name="VALUES" val="Correct¤Incorrect¤Incorrect¤Incorrect"/>
  <p:tag name="QUESTIONALIAS" val="Which answer checks correctly?"/>
  <p:tag name="ANSWERSALIAS" val="(2, 2)¤(5, 3)¤(3, 5)¤(3, -5)"/>
  <p:tag name="RESPONSESGATHER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1"/>
  <p:tag name="FONTSIZE" val="28"/>
  <p:tag name="BULLETTYPE" val="ppBulletArabicPeriod"/>
  <p:tag name="ANSWERTEXT" val="(2, 2)&#10;(5, 3)&#10;(3, 5)&#10;(3, -5)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8F446F3F1D1493E94DE85B94972E870"/>
  <p:tag name="SLIDETYPE" val="Q"/>
  <p:tag name="DEMOGRAPHIC" val="False"/>
  <p:tag name="SPEEDSCORING" val="False"/>
  <p:tag name="SLIDEORDER" val="2"/>
  <p:tag name="SLIDEGUID" val="580679C7B9014BC88EC961FF2FE33AF8"/>
  <p:tag name="VALUES" val="Incorrect¤Correct¤Incorrect¤Incorrect"/>
  <p:tag name="QUESTIONALIAS" val="If you solved the first equation for x, what would be substituted into the bottom equation."/>
  <p:tag name="ANSWERSALIAS" val="-4y + 4¤-2y + 2¤-2x + 4¤-2y+ 22"/>
  <p:tag name="RESPONSESGATHER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6"/>
  <p:tag name="FONTSIZE" val="28"/>
  <p:tag name="BULLETTYPE" val="ppBulletArabicPeriod"/>
  <p:tag name="ANSWERTEXT" val="(2, -2)&#10;(-2, 2)&#10;No solution&#10;Infinitely many solution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4"/>
  <p:tag name="FONTSIZE" val="32"/>
  <p:tag name="BULLETTYPE" val="ppBulletArabicPeriod"/>
  <p:tag name="ANSWERTEXT" val="-4y + 4&#10;-2y + 2&#10;-2x + 4&#10;-2y+ 2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8F446F3F1D1493E94DE85B94972E870"/>
  <p:tag name="SLIDETYPE" val="Q"/>
  <p:tag name="DEMOGRAPHIC" val="False"/>
  <p:tag name="SPEEDSCORING" val="False"/>
  <p:tag name="SLIDEORDER" val="2"/>
  <p:tag name="SLIDEGUID" val="580679C7B9014BC88EC961FF2FE33AF8"/>
  <p:tag name="VALUES" val="Incorrect¤Incorrect¤Incorrect¤Correct"/>
  <p:tag name="QUESTIONALIAS" val="What is the solution of this system?"/>
  <p:tag name="ANSWERSALIAS" val="(3, 1)¤(4, 4)¤No solution¤Infinitely many solutions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4"/>
  <p:tag name="FONTSIZE" val="32"/>
  <p:tag name="BULLETTYPE" val="ppBulletArabicPeriod"/>
  <p:tag name="ANSWERTEXT" val="(3, 1)&#10;(4, 4)&#10;No solution&#10;Infinitely many solution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</TotalTime>
  <Words>2196</Words>
  <Application>Microsoft Office PowerPoint</Application>
  <PresentationFormat>On-screen Show (4:3)</PresentationFormat>
  <Paragraphs>352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Origin</vt:lpstr>
      <vt:lpstr>Equation</vt:lpstr>
      <vt:lpstr>Summer Packet Review</vt:lpstr>
      <vt:lpstr>In this Presentation, we will review: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Inequality Symbols</vt:lpstr>
      <vt:lpstr>Transformations for Inequalities</vt:lpstr>
      <vt:lpstr>Ex: Solve the inequality.</vt:lpstr>
      <vt:lpstr>Graphing Linear Inequalities</vt:lpstr>
      <vt:lpstr>Example:  Solve and graph the solution.</vt:lpstr>
      <vt:lpstr>Compound Inequality</vt:lpstr>
      <vt:lpstr>Example:  Solve &amp; graph.</vt:lpstr>
      <vt:lpstr>Last example!  Solve &amp; graph.</vt:lpstr>
      <vt:lpstr>What is a system of equations?</vt:lpstr>
      <vt:lpstr>Intersecting Lines</vt:lpstr>
      <vt:lpstr>Parallel Lines</vt:lpstr>
      <vt:lpstr>Coinciding Lines</vt:lpstr>
      <vt:lpstr>What is the solution of the system graphed below?</vt:lpstr>
      <vt:lpstr>1) Find the solution to the following system:</vt:lpstr>
      <vt:lpstr>Graph the equations.</vt:lpstr>
      <vt:lpstr>Check your answer!</vt:lpstr>
      <vt:lpstr>2) Find the solution to the following system:</vt:lpstr>
      <vt:lpstr>Graph the equations.</vt:lpstr>
      <vt:lpstr>What is the solution of this system?</vt:lpstr>
      <vt:lpstr>Solving a system of equations by Elimination.</vt:lpstr>
      <vt:lpstr>1) Solve the system using elimination.</vt:lpstr>
      <vt:lpstr>1) Solve the system using elimination.</vt:lpstr>
      <vt:lpstr>1) Solve the system using elimination.</vt:lpstr>
      <vt:lpstr>2) Solve the system using elimination.</vt:lpstr>
      <vt:lpstr>2) Solve the system using elimination.</vt:lpstr>
      <vt:lpstr>2) Solve the system using elimination.</vt:lpstr>
      <vt:lpstr>Solving a system of equations by Substitution</vt:lpstr>
      <vt:lpstr>1) Solve the system using substitution</vt:lpstr>
      <vt:lpstr>1) Solve the system using substitution</vt:lpstr>
      <vt:lpstr>Which answer checks correctly?</vt:lpstr>
      <vt:lpstr>If you solved the first equation for x, what would be substituted into the bottom equation.</vt:lpstr>
    </vt:vector>
  </TitlesOfParts>
  <Company>Red Bank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Packet Review</dc:title>
  <dc:creator>asweeney</dc:creator>
  <cp:lastModifiedBy>asweeney</cp:lastModifiedBy>
  <cp:revision>5</cp:revision>
  <dcterms:created xsi:type="dcterms:W3CDTF">2014-09-07T23:40:12Z</dcterms:created>
  <dcterms:modified xsi:type="dcterms:W3CDTF">2014-09-08T14:31:28Z</dcterms:modified>
</cp:coreProperties>
</file>