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0A61A-488A-403D-AEAE-0239ADEA9FC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7597-E03B-4828-93F4-526C9E97D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1C2A31-5F1D-488E-9894-D95FD150CC91}" type="slidenum">
              <a:rPr lang="en-US"/>
              <a:pPr/>
              <a:t>17</a:t>
            </a:fld>
            <a:endParaRPr 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15D629-CEF8-483C-B808-BCC6281F879B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CC69B4-B367-40DA-BD1F-BF883FB71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002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Factoring out a GCF and Factoring by Grouping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Factoring – Day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28600" y="990600"/>
            <a:ext cx="8915400" cy="914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Factoring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Polynomial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Grouping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t="57143" r="14216"/>
          <a:stretch>
            <a:fillRect/>
          </a:stretch>
        </p:blipFill>
        <p:spPr bwMode="auto">
          <a:xfrm>
            <a:off x="0" y="2819400"/>
            <a:ext cx="894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t="10667" r="34167" b="36000"/>
          <a:stretch>
            <a:fillRect/>
          </a:stretch>
        </p:blipFill>
        <p:spPr bwMode="auto">
          <a:xfrm>
            <a:off x="38100" y="0"/>
            <a:ext cx="9029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8839200" cy="538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38200" y="1828800"/>
            <a:ext cx="7467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8229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5334000"/>
            <a:ext cx="8229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28821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09700"/>
            <a:ext cx="83820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1828800"/>
            <a:ext cx="81534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191000"/>
            <a:ext cx="8229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5791200"/>
            <a:ext cx="8229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468868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You Try!</a:t>
            </a:r>
            <a:endParaRPr lang="en-US" sz="2400" u="none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12738" y="914400"/>
          <a:ext cx="3421062" cy="581025"/>
        </p:xfrm>
        <a:graphic>
          <a:graphicData uri="http://schemas.openxmlformats.org/presentationml/2006/ole">
            <p:oleObj spid="_x0000_s1026" name="Equation" r:id="rId3" imgW="1346200" imgH="228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95488" y="1447800"/>
          <a:ext cx="2717800" cy="1100138"/>
        </p:xfrm>
        <a:graphic>
          <a:graphicData uri="http://schemas.openxmlformats.org/presentationml/2006/ole">
            <p:oleObj spid="_x0000_s1027" name="Equation" r:id="rId4" imgW="1193800" imgH="482600" progId="Equation.DSMT4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39700" y="1692275"/>
          <a:ext cx="1689100" cy="661988"/>
        </p:xfrm>
        <a:graphic>
          <a:graphicData uri="http://schemas.openxmlformats.org/presentationml/2006/ole">
            <p:oleObj spid="_x0000_s1028" name="Equation" r:id="rId5" imgW="1104900" imgH="43180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5257800" y="1711325"/>
          <a:ext cx="1222375" cy="623888"/>
        </p:xfrm>
        <a:graphic>
          <a:graphicData uri="http://schemas.openxmlformats.org/presentationml/2006/ole">
            <p:oleObj spid="_x0000_s1029" name="Equation" r:id="rId6" imgW="799753" imgH="406224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905000" y="1981200"/>
          <a:ext cx="1546225" cy="525463"/>
        </p:xfrm>
        <a:graphic>
          <a:graphicData uri="http://schemas.openxmlformats.org/presentationml/2006/ole">
            <p:oleObj spid="_x0000_s1030" name="Equation" r:id="rId7" imgW="748975" imgH="253890" progId="Equation.DSMT4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3533775" y="1943100"/>
          <a:ext cx="1571625" cy="571500"/>
        </p:xfrm>
        <a:graphic>
          <a:graphicData uri="http://schemas.openxmlformats.org/presentationml/2006/ole">
            <p:oleObj spid="_x0000_s1031" name="Equation" r:id="rId8" imgW="698197" imgH="253890" progId="Equation.DSMT4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0" y="2514600"/>
            <a:ext cx="2819400" cy="838200"/>
            <a:chOff x="1440" y="1728"/>
            <a:chExt cx="1776" cy="528"/>
          </a:xfrm>
        </p:grpSpPr>
        <p:sp>
          <p:nvSpPr>
            <p:cNvPr id="4120" name="Line 10"/>
            <p:cNvSpPr>
              <a:spLocks noChangeShapeType="1"/>
            </p:cNvSpPr>
            <p:nvPr/>
          </p:nvSpPr>
          <p:spPr bwMode="auto">
            <a:xfrm>
              <a:off x="1584" y="1728"/>
              <a:ext cx="480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1"/>
            <p:cNvSpPr>
              <a:spLocks noChangeShapeType="1"/>
            </p:cNvSpPr>
            <p:nvPr/>
          </p:nvSpPr>
          <p:spPr bwMode="auto">
            <a:xfrm>
              <a:off x="2592" y="1728"/>
              <a:ext cx="480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2"/>
            <p:cNvSpPr>
              <a:spLocks noChangeShapeType="1"/>
            </p:cNvSpPr>
            <p:nvPr/>
          </p:nvSpPr>
          <p:spPr bwMode="auto">
            <a:xfrm>
              <a:off x="1824" y="1728"/>
              <a:ext cx="480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3"/>
            <p:cNvSpPr>
              <a:spLocks noChangeShapeType="1"/>
            </p:cNvSpPr>
            <p:nvPr/>
          </p:nvSpPr>
          <p:spPr bwMode="auto">
            <a:xfrm flipH="1">
              <a:off x="2304" y="1728"/>
              <a:ext cx="528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14"/>
            <p:cNvSpPr txBox="1">
              <a:spLocks noChangeArrowheads="1"/>
            </p:cNvSpPr>
            <p:nvPr/>
          </p:nvSpPr>
          <p:spPr bwMode="auto">
            <a:xfrm>
              <a:off x="1440" y="2064"/>
              <a:ext cx="17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>
                  <a:solidFill>
                    <a:srgbClr val="800080"/>
                  </a:solidFill>
                </a:rPr>
                <a:t>  These two terms must be the same.</a:t>
              </a:r>
            </a:p>
          </p:txBody>
        </p:sp>
      </p:grp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5930900" y="2667000"/>
          <a:ext cx="2716213" cy="636588"/>
        </p:xfrm>
        <a:graphic>
          <a:graphicData uri="http://schemas.openxmlformats.org/presentationml/2006/ole">
            <p:oleObj spid="_x0000_s1032" name="Equation" r:id="rId9" imgW="1193800" imgH="279400" progId="Equation.DSMT4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304800" y="3810000"/>
          <a:ext cx="2840038" cy="581025"/>
        </p:xfrm>
        <a:graphic>
          <a:graphicData uri="http://schemas.openxmlformats.org/presentationml/2006/ole">
            <p:oleObj spid="_x0000_s1033" name="Equation" r:id="rId10" imgW="1117600" imgH="228600" progId="Equation.DSMT4">
              <p:embed/>
            </p:oleObj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2382838" y="4343400"/>
          <a:ext cx="1966912" cy="1100138"/>
        </p:xfrm>
        <a:graphic>
          <a:graphicData uri="http://schemas.openxmlformats.org/presentationml/2006/ole">
            <p:oleObj spid="_x0000_s1034" name="Equation" r:id="rId11" imgW="863225" imgH="482391" progId="Equation.DSMT4">
              <p:embed/>
            </p:oleObj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317500" y="4587875"/>
          <a:ext cx="1358900" cy="661988"/>
        </p:xfrm>
        <a:graphic>
          <a:graphicData uri="http://schemas.openxmlformats.org/presentationml/2006/ole">
            <p:oleObj spid="_x0000_s1035" name="Equation" r:id="rId12" imgW="888614" imgH="431613" progId="Equation.DSMT4">
              <p:embed/>
            </p:oleObj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5270500" y="4606925"/>
          <a:ext cx="1222375" cy="623888"/>
        </p:xfrm>
        <a:graphic>
          <a:graphicData uri="http://schemas.openxmlformats.org/presentationml/2006/ole">
            <p:oleObj spid="_x0000_s1036" name="Equation" r:id="rId13" imgW="799753" imgH="406224" progId="Equation.DSMT4">
              <p:embed/>
            </p:oleObj>
          </a:graphicData>
        </a:graphic>
      </p:graphicFrame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2087563" y="4876800"/>
          <a:ext cx="1204912" cy="525463"/>
        </p:xfrm>
        <a:graphic>
          <a:graphicData uri="http://schemas.openxmlformats.org/presentationml/2006/ole">
            <p:oleObj spid="_x0000_s1037" name="Equation" r:id="rId14" imgW="583947" imgH="253890" progId="Equation.DSMT4">
              <p:embed/>
            </p:oleObj>
          </a:graphicData>
        </a:graphic>
      </p:graphicFrame>
      <p:graphicFrame>
        <p:nvGraphicFramePr>
          <p:cNvPr id="37909" name="Object 21"/>
          <p:cNvGraphicFramePr>
            <a:graphicFrameLocks noChangeAspect="1"/>
          </p:cNvGraphicFramePr>
          <p:nvPr/>
        </p:nvGraphicFramePr>
        <p:xfrm>
          <a:off x="3381375" y="4838700"/>
          <a:ext cx="1343025" cy="571500"/>
        </p:xfrm>
        <a:graphic>
          <a:graphicData uri="http://schemas.openxmlformats.org/presentationml/2006/ole">
            <p:oleObj spid="_x0000_s1038" name="Equation" r:id="rId15" imgW="596641" imgH="253890" progId="Equation.DSMT4">
              <p:embed/>
            </p:oleObj>
          </a:graphicData>
        </a:graphic>
      </p:graphicFrame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09800" y="5410200"/>
            <a:ext cx="2819400" cy="838200"/>
            <a:chOff x="1392" y="3408"/>
            <a:chExt cx="1776" cy="528"/>
          </a:xfrm>
        </p:grpSpPr>
        <p:sp>
          <p:nvSpPr>
            <p:cNvPr id="4115" name="Line 23"/>
            <p:cNvSpPr>
              <a:spLocks noChangeShapeType="1"/>
            </p:cNvSpPr>
            <p:nvPr/>
          </p:nvSpPr>
          <p:spPr bwMode="auto">
            <a:xfrm>
              <a:off x="1584" y="3408"/>
              <a:ext cx="480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4"/>
            <p:cNvSpPr>
              <a:spLocks noChangeShapeType="1"/>
            </p:cNvSpPr>
            <p:nvPr/>
          </p:nvSpPr>
          <p:spPr bwMode="auto">
            <a:xfrm>
              <a:off x="2400" y="3408"/>
              <a:ext cx="480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5"/>
            <p:cNvSpPr>
              <a:spLocks noChangeShapeType="1"/>
            </p:cNvSpPr>
            <p:nvPr/>
          </p:nvSpPr>
          <p:spPr bwMode="auto">
            <a:xfrm>
              <a:off x="1776" y="3408"/>
              <a:ext cx="480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6"/>
            <p:cNvSpPr>
              <a:spLocks noChangeShapeType="1"/>
            </p:cNvSpPr>
            <p:nvPr/>
          </p:nvSpPr>
          <p:spPr bwMode="auto">
            <a:xfrm flipH="1">
              <a:off x="2256" y="3408"/>
              <a:ext cx="528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27"/>
            <p:cNvSpPr txBox="1">
              <a:spLocks noChangeArrowheads="1"/>
            </p:cNvSpPr>
            <p:nvPr/>
          </p:nvSpPr>
          <p:spPr bwMode="auto">
            <a:xfrm>
              <a:off x="1392" y="3744"/>
              <a:ext cx="17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u="none">
                  <a:solidFill>
                    <a:srgbClr val="800080"/>
                  </a:solidFill>
                </a:rPr>
                <a:t>  These two terms must be the same.</a:t>
              </a:r>
            </a:p>
          </p:txBody>
        </p:sp>
      </p:grpSp>
      <p:graphicFrame>
        <p:nvGraphicFramePr>
          <p:cNvPr id="37916" name="Object 28"/>
          <p:cNvGraphicFramePr>
            <a:graphicFrameLocks noChangeAspect="1"/>
          </p:cNvGraphicFramePr>
          <p:nvPr/>
        </p:nvGraphicFramePr>
        <p:xfrm>
          <a:off x="6159500" y="5562600"/>
          <a:ext cx="2282825" cy="636588"/>
        </p:xfrm>
        <a:graphic>
          <a:graphicData uri="http://schemas.openxmlformats.org/presentationml/2006/ole">
            <p:oleObj spid="_x0000_s1039" name="Equation" r:id="rId16" imgW="1002865" imgH="27927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1833" r="10859"/>
          <a:stretch>
            <a:fillRect/>
          </a:stretch>
        </p:blipFill>
        <p:spPr bwMode="auto">
          <a:xfrm>
            <a:off x="228600" y="1219200"/>
            <a:ext cx="8686800" cy="437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09600" y="3657600"/>
            <a:ext cx="792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724400"/>
            <a:ext cx="807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848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none" dirty="0"/>
              <a:t>Try These:</a:t>
            </a:r>
          </a:p>
          <a:p>
            <a:pPr>
              <a:spcBef>
                <a:spcPct val="50000"/>
              </a:spcBef>
            </a:pPr>
            <a:r>
              <a:rPr lang="en-US" u="none" dirty="0"/>
              <a:t>Factor by grouping.</a:t>
            </a:r>
          </a:p>
        </p:txBody>
      </p:sp>
      <p:graphicFrame>
        <p:nvGraphicFramePr>
          <p:cNvPr id="7171" name="Object 19"/>
          <p:cNvGraphicFramePr>
            <a:graphicFrameLocks noChangeAspect="1"/>
          </p:cNvGraphicFramePr>
          <p:nvPr/>
        </p:nvGraphicFramePr>
        <p:xfrm>
          <a:off x="685800" y="2141538"/>
          <a:ext cx="3587750" cy="3954462"/>
        </p:xfrm>
        <a:graphic>
          <a:graphicData uri="http://schemas.openxmlformats.org/presentationml/2006/ole">
            <p:oleObj spid="_x0000_s4098" name="Equation" r:id="rId3" imgW="1511300" imgH="166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88265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600" u="none" dirty="0">
                <a:solidFill>
                  <a:srgbClr val="FF0000"/>
                </a:solidFill>
              </a:rPr>
              <a:t>Solutions: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743200" y="854075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 dirty="0">
                <a:solidFill>
                  <a:srgbClr val="FF0000"/>
                </a:solidFill>
              </a:rPr>
              <a:t>If you did not get these answers, click the </a:t>
            </a:r>
            <a:r>
              <a:rPr lang="en-US" dirty="0" smtClean="0">
                <a:solidFill>
                  <a:srgbClr val="FF0000"/>
                </a:solidFill>
              </a:rPr>
              <a:t>purple</a:t>
            </a:r>
            <a:r>
              <a:rPr lang="en-US" u="none" dirty="0" smtClean="0">
                <a:solidFill>
                  <a:srgbClr val="FF0000"/>
                </a:solidFill>
              </a:rPr>
              <a:t> </a:t>
            </a:r>
            <a:r>
              <a:rPr lang="en-US" u="none" dirty="0">
                <a:solidFill>
                  <a:srgbClr val="FF0000"/>
                </a:solidFill>
              </a:rPr>
              <a:t>button next to the solution to see it worked out.</a:t>
            </a:r>
          </a:p>
        </p:txBody>
      </p:sp>
      <p:sp>
        <p:nvSpPr>
          <p:cNvPr id="8196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8150" y="19050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7" name="Object 23"/>
          <p:cNvGraphicFramePr>
            <a:graphicFrameLocks noChangeAspect="1"/>
          </p:cNvGraphicFramePr>
          <p:nvPr/>
        </p:nvGraphicFramePr>
        <p:xfrm>
          <a:off x="1146175" y="1752600"/>
          <a:ext cx="2816225" cy="3427413"/>
        </p:xfrm>
        <a:graphic>
          <a:graphicData uri="http://schemas.openxmlformats.org/presentationml/2006/ole">
            <p:oleObj spid="_x0000_s5122" name="Equation" r:id="rId4" imgW="1460500" imgH="1778000" progId="Equation.DSMT4">
              <p:embed/>
            </p:oleObj>
          </a:graphicData>
        </a:graphic>
      </p:graphicFrame>
      <p:sp>
        <p:nvSpPr>
          <p:cNvPr id="8198" name="AutoShape 2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8150" y="28194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2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8150" y="38100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2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8150" y="47244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5257800"/>
            <a:ext cx="1676400" cy="1066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7010400" y="4724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/>
              <a:t>BACK</a:t>
            </a:r>
          </a:p>
        </p:txBody>
      </p:sp>
      <p:graphicFrame>
        <p:nvGraphicFramePr>
          <p:cNvPr id="9220" name="Object 29"/>
          <p:cNvGraphicFramePr>
            <a:graphicFrameLocks noChangeAspect="1"/>
          </p:cNvGraphicFramePr>
          <p:nvPr/>
        </p:nvGraphicFramePr>
        <p:xfrm>
          <a:off x="304800" y="622300"/>
          <a:ext cx="4614863" cy="749300"/>
        </p:xfrm>
        <a:graphic>
          <a:graphicData uri="http://schemas.openxmlformats.org/presentationml/2006/ole">
            <p:oleObj spid="_x0000_s6146" name="Equation" r:id="rId5" imgW="1409700" imgH="228600" progId="Equation.DSMT4">
              <p:embed/>
            </p:oleObj>
          </a:graphicData>
        </a:graphic>
      </p:graphicFrame>
      <p:graphicFrame>
        <p:nvGraphicFramePr>
          <p:cNvPr id="9221" name="Object 45"/>
          <p:cNvGraphicFramePr>
            <a:graphicFrameLocks noChangeAspect="1"/>
          </p:cNvGraphicFramePr>
          <p:nvPr/>
        </p:nvGraphicFramePr>
        <p:xfrm>
          <a:off x="1905000" y="1905000"/>
          <a:ext cx="4081463" cy="3027363"/>
        </p:xfrm>
        <a:graphic>
          <a:graphicData uri="http://schemas.openxmlformats.org/presentationml/2006/ole">
            <p:oleObj spid="_x0000_s6147" name="Equation" r:id="rId6" imgW="1422400" imgH="1054100" progId="Equation.DSMT4">
              <p:embed/>
            </p:oleObj>
          </a:graphicData>
        </a:graphic>
      </p:graphicFrame>
      <p:graphicFrame>
        <p:nvGraphicFramePr>
          <p:cNvPr id="9222" name="Object 48"/>
          <p:cNvGraphicFramePr>
            <a:graphicFrameLocks noChangeAspect="1"/>
          </p:cNvGraphicFramePr>
          <p:nvPr/>
        </p:nvGraphicFramePr>
        <p:xfrm>
          <a:off x="122238" y="2133600"/>
          <a:ext cx="1687512" cy="661988"/>
        </p:xfrm>
        <a:graphic>
          <a:graphicData uri="http://schemas.openxmlformats.org/presentationml/2006/ole">
            <p:oleObj spid="_x0000_s6148" name="Equation" r:id="rId7" imgW="1104900" imgH="431800" progId="Equation.DSMT4">
              <p:embed/>
            </p:oleObj>
          </a:graphicData>
        </a:graphic>
      </p:graphicFrame>
      <p:graphicFrame>
        <p:nvGraphicFramePr>
          <p:cNvPr id="9223" name="Object 49"/>
          <p:cNvGraphicFramePr>
            <a:graphicFrameLocks noChangeAspect="1"/>
          </p:cNvGraphicFramePr>
          <p:nvPr/>
        </p:nvGraphicFramePr>
        <p:xfrm>
          <a:off x="6211888" y="2152650"/>
          <a:ext cx="1281112" cy="622300"/>
        </p:xfrm>
        <a:graphic>
          <a:graphicData uri="http://schemas.openxmlformats.org/presentationml/2006/ole">
            <p:oleObj spid="_x0000_s6149" name="Equation" r:id="rId8" imgW="837836" imgH="406224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5257800"/>
            <a:ext cx="1676400" cy="1066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7010400" y="4724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/>
              <a:t>BACK</a:t>
            </a:r>
          </a:p>
        </p:txBody>
      </p:sp>
      <p:graphicFrame>
        <p:nvGraphicFramePr>
          <p:cNvPr id="10244" name="Object 47"/>
          <p:cNvGraphicFramePr>
            <a:graphicFrameLocks noChangeAspect="1"/>
          </p:cNvGraphicFramePr>
          <p:nvPr/>
        </p:nvGraphicFramePr>
        <p:xfrm>
          <a:off x="273050" y="546100"/>
          <a:ext cx="4451350" cy="749300"/>
        </p:xfrm>
        <a:graphic>
          <a:graphicData uri="http://schemas.openxmlformats.org/presentationml/2006/ole">
            <p:oleObj spid="_x0000_s7170" name="Equation" r:id="rId4" imgW="1358900" imgH="228600" progId="Equation.DSMT4">
              <p:embed/>
            </p:oleObj>
          </a:graphicData>
        </a:graphic>
      </p:graphicFrame>
      <p:graphicFrame>
        <p:nvGraphicFramePr>
          <p:cNvPr id="10245" name="Object 58"/>
          <p:cNvGraphicFramePr>
            <a:graphicFrameLocks noChangeAspect="1"/>
          </p:cNvGraphicFramePr>
          <p:nvPr/>
        </p:nvGraphicFramePr>
        <p:xfrm>
          <a:off x="1868488" y="1905000"/>
          <a:ext cx="4154487" cy="3027363"/>
        </p:xfrm>
        <a:graphic>
          <a:graphicData uri="http://schemas.openxmlformats.org/presentationml/2006/ole">
            <p:oleObj spid="_x0000_s7171" name="Equation" r:id="rId5" imgW="1447800" imgH="1054100" progId="Equation.DSMT4">
              <p:embed/>
            </p:oleObj>
          </a:graphicData>
        </a:graphic>
      </p:graphicFrame>
      <p:graphicFrame>
        <p:nvGraphicFramePr>
          <p:cNvPr id="10246" name="Object 59"/>
          <p:cNvGraphicFramePr>
            <a:graphicFrameLocks noChangeAspect="1"/>
          </p:cNvGraphicFramePr>
          <p:nvPr/>
        </p:nvGraphicFramePr>
        <p:xfrm>
          <a:off x="112713" y="2133600"/>
          <a:ext cx="1706562" cy="661988"/>
        </p:xfrm>
        <a:graphic>
          <a:graphicData uri="http://schemas.openxmlformats.org/presentationml/2006/ole">
            <p:oleObj spid="_x0000_s7172" name="Equation" r:id="rId6" imgW="1117600" imgH="431800" progId="Equation.DSMT4">
              <p:embed/>
            </p:oleObj>
          </a:graphicData>
        </a:graphic>
      </p:graphicFrame>
      <p:graphicFrame>
        <p:nvGraphicFramePr>
          <p:cNvPr id="10247" name="Object 60"/>
          <p:cNvGraphicFramePr>
            <a:graphicFrameLocks noChangeAspect="1"/>
          </p:cNvGraphicFramePr>
          <p:nvPr/>
        </p:nvGraphicFramePr>
        <p:xfrm>
          <a:off x="6086475" y="2152650"/>
          <a:ext cx="1533525" cy="622300"/>
        </p:xfrm>
        <a:graphic>
          <a:graphicData uri="http://schemas.openxmlformats.org/presentationml/2006/ole">
            <p:oleObj spid="_x0000_s7173" name="Equation" r:id="rId7" imgW="1002865" imgH="406224" progId="Equation.DSMT4">
              <p:embed/>
            </p:oleObj>
          </a:graphicData>
        </a:graphic>
      </p:graphicFrame>
      <p:sp>
        <p:nvSpPr>
          <p:cNvPr id="10248" name="Text Box 61"/>
          <p:cNvSpPr txBox="1">
            <a:spLocks noChangeArrowheads="1"/>
          </p:cNvSpPr>
          <p:nvPr/>
        </p:nvSpPr>
        <p:spPr bwMode="auto">
          <a:xfrm>
            <a:off x="6172200" y="3063875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none">
                <a:solidFill>
                  <a:srgbClr val="800080"/>
                </a:solidFill>
              </a:rPr>
              <a:t>When you factor a negative out of a positive, you will get a 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5257800"/>
            <a:ext cx="1676400" cy="1066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7010400" y="4724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/>
              <a:t>BACK</a:t>
            </a:r>
          </a:p>
        </p:txBody>
      </p:sp>
      <p:graphicFrame>
        <p:nvGraphicFramePr>
          <p:cNvPr id="11268" name="Object 29"/>
          <p:cNvGraphicFramePr>
            <a:graphicFrameLocks noChangeAspect="1"/>
          </p:cNvGraphicFramePr>
          <p:nvPr/>
        </p:nvGraphicFramePr>
        <p:xfrm>
          <a:off x="173038" y="546100"/>
          <a:ext cx="3575050" cy="749300"/>
        </p:xfrm>
        <a:graphic>
          <a:graphicData uri="http://schemas.openxmlformats.org/presentationml/2006/ole">
            <p:oleObj spid="_x0000_s8194" name="Equation" r:id="rId4" imgW="1091726" imgH="228501" progId="Equation.DSMT4">
              <p:embed/>
            </p:oleObj>
          </a:graphicData>
        </a:graphic>
      </p:graphicFrame>
      <p:graphicFrame>
        <p:nvGraphicFramePr>
          <p:cNvPr id="11269" name="Object 39"/>
          <p:cNvGraphicFramePr>
            <a:graphicFrameLocks noChangeAspect="1"/>
          </p:cNvGraphicFramePr>
          <p:nvPr/>
        </p:nvGraphicFramePr>
        <p:xfrm>
          <a:off x="2133600" y="1676400"/>
          <a:ext cx="3825875" cy="4376738"/>
        </p:xfrm>
        <a:graphic>
          <a:graphicData uri="http://schemas.openxmlformats.org/presentationml/2006/ole">
            <p:oleObj spid="_x0000_s8195" name="Equation" r:id="rId5" imgW="1333500" imgH="1524000" progId="Equation.DSMT4">
              <p:embed/>
            </p:oleObj>
          </a:graphicData>
        </a:graphic>
      </p:graphicFrame>
      <p:graphicFrame>
        <p:nvGraphicFramePr>
          <p:cNvPr id="11270" name="Object 40"/>
          <p:cNvGraphicFramePr>
            <a:graphicFrameLocks noChangeAspect="1"/>
          </p:cNvGraphicFramePr>
          <p:nvPr/>
        </p:nvGraphicFramePr>
        <p:xfrm>
          <a:off x="287338" y="2133600"/>
          <a:ext cx="1357312" cy="661988"/>
        </p:xfrm>
        <a:graphic>
          <a:graphicData uri="http://schemas.openxmlformats.org/presentationml/2006/ole">
            <p:oleObj spid="_x0000_s8196" name="Equation" r:id="rId6" imgW="888614" imgH="431613" progId="Equation.DSMT4">
              <p:embed/>
            </p:oleObj>
          </a:graphicData>
        </a:graphic>
      </p:graphicFrame>
      <p:graphicFrame>
        <p:nvGraphicFramePr>
          <p:cNvPr id="11271" name="Object 41"/>
          <p:cNvGraphicFramePr>
            <a:graphicFrameLocks noChangeAspect="1"/>
          </p:cNvGraphicFramePr>
          <p:nvPr/>
        </p:nvGraphicFramePr>
        <p:xfrm>
          <a:off x="6019800" y="2152650"/>
          <a:ext cx="1358900" cy="622300"/>
        </p:xfrm>
        <a:graphic>
          <a:graphicData uri="http://schemas.openxmlformats.org/presentationml/2006/ole">
            <p:oleObj spid="_x0000_s8197" name="Equation" r:id="rId7" imgW="888614" imgH="406224" progId="Equation.DSMT4">
              <p:embed/>
            </p:oleObj>
          </a:graphicData>
        </a:graphic>
      </p:graphicFrame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5486400" y="41148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none">
                <a:solidFill>
                  <a:srgbClr val="800080"/>
                </a:solidFill>
              </a:rPr>
              <a:t>Now factor the difference of squares.</a:t>
            </a:r>
          </a:p>
        </p:txBody>
      </p:sp>
      <p:sp>
        <p:nvSpPr>
          <p:cNvPr id="11273" name="Line 43"/>
          <p:cNvSpPr>
            <a:spLocks noChangeShapeType="1"/>
          </p:cNvSpPr>
          <p:nvPr/>
        </p:nvSpPr>
        <p:spPr bwMode="auto">
          <a:xfrm flipH="1">
            <a:off x="4267200" y="4419600"/>
            <a:ext cx="228600" cy="9906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44"/>
          <p:cNvSpPr>
            <a:spLocks noChangeShapeType="1"/>
          </p:cNvSpPr>
          <p:nvPr/>
        </p:nvSpPr>
        <p:spPr bwMode="auto">
          <a:xfrm>
            <a:off x="4495800" y="4419600"/>
            <a:ext cx="685800" cy="99060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28600" y="990600"/>
            <a:ext cx="8915400" cy="9144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Greatest Common </a:t>
            </a:r>
            <a:br>
              <a:rPr lang="en-US" sz="4800" dirty="0" smtClean="0"/>
            </a:br>
            <a:r>
              <a:rPr lang="en-US" sz="4800" dirty="0" smtClean="0"/>
              <a:t>Factor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body" idx="4294967295"/>
          </p:nvPr>
        </p:nvSpPr>
        <p:spPr>
          <a:xfrm>
            <a:off x="533400" y="2498725"/>
            <a:ext cx="7924800" cy="4206875"/>
          </a:xfrm>
        </p:spPr>
        <p:txBody>
          <a:bodyPr>
            <a:normAutofit/>
          </a:bodyPr>
          <a:lstStyle/>
          <a:p>
            <a:r>
              <a:rPr lang="en-US" dirty="0" smtClean="0"/>
              <a:t>The GCF for a polynomial is the largest monomial that divides (is a factor of) each term of the polynomial.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5257800"/>
            <a:ext cx="1676400" cy="1066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7010400" y="4724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/>
              <a:t>BACK</a:t>
            </a:r>
          </a:p>
        </p:txBody>
      </p:sp>
      <p:graphicFrame>
        <p:nvGraphicFramePr>
          <p:cNvPr id="12292" name="Object 32"/>
          <p:cNvGraphicFramePr>
            <a:graphicFrameLocks noChangeAspect="1"/>
          </p:cNvGraphicFramePr>
          <p:nvPr/>
        </p:nvGraphicFramePr>
        <p:xfrm>
          <a:off x="233363" y="622300"/>
          <a:ext cx="4948237" cy="749300"/>
        </p:xfrm>
        <a:graphic>
          <a:graphicData uri="http://schemas.openxmlformats.org/presentationml/2006/ole">
            <p:oleObj spid="_x0000_s9218" name="Equation" r:id="rId4" imgW="1511300" imgH="228600" progId="Equation.DSMT4">
              <p:embed/>
            </p:oleObj>
          </a:graphicData>
        </a:graphic>
      </p:graphicFrame>
      <p:graphicFrame>
        <p:nvGraphicFramePr>
          <p:cNvPr id="12293" name="Object 42"/>
          <p:cNvGraphicFramePr>
            <a:graphicFrameLocks noChangeAspect="1"/>
          </p:cNvGraphicFramePr>
          <p:nvPr/>
        </p:nvGraphicFramePr>
        <p:xfrm>
          <a:off x="1814513" y="2014538"/>
          <a:ext cx="4262437" cy="2808287"/>
        </p:xfrm>
        <a:graphic>
          <a:graphicData uri="http://schemas.openxmlformats.org/presentationml/2006/ole">
            <p:oleObj spid="_x0000_s9219" name="Equation" r:id="rId5" imgW="1485900" imgH="977900" progId="Equation.DSMT4">
              <p:embed/>
            </p:oleObj>
          </a:graphicData>
        </a:graphic>
      </p:graphicFrame>
      <p:graphicFrame>
        <p:nvGraphicFramePr>
          <p:cNvPr id="12294" name="Object 43"/>
          <p:cNvGraphicFramePr>
            <a:graphicFrameLocks noChangeAspect="1"/>
          </p:cNvGraphicFramePr>
          <p:nvPr/>
        </p:nvGraphicFramePr>
        <p:xfrm>
          <a:off x="325438" y="2152650"/>
          <a:ext cx="1281112" cy="622300"/>
        </p:xfrm>
        <a:graphic>
          <a:graphicData uri="http://schemas.openxmlformats.org/presentationml/2006/ole">
            <p:oleObj spid="_x0000_s9220" name="Equation" r:id="rId6" imgW="837836" imgH="406224" progId="Equation.DSMT4">
              <p:embed/>
            </p:oleObj>
          </a:graphicData>
        </a:graphic>
      </p:graphicFrame>
      <p:graphicFrame>
        <p:nvGraphicFramePr>
          <p:cNvPr id="12295" name="Object 44"/>
          <p:cNvGraphicFramePr>
            <a:graphicFrameLocks noChangeAspect="1"/>
          </p:cNvGraphicFramePr>
          <p:nvPr/>
        </p:nvGraphicFramePr>
        <p:xfrm>
          <a:off x="5989638" y="2133600"/>
          <a:ext cx="1727200" cy="660400"/>
        </p:xfrm>
        <a:graphic>
          <a:graphicData uri="http://schemas.openxmlformats.org/presentationml/2006/ole">
            <p:oleObj spid="_x0000_s9221" name="Equation" r:id="rId7" imgW="1129810" imgH="43161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68" t="29897" r="33591" b="48821"/>
          <a:stretch>
            <a:fillRect/>
          </a:stretch>
        </p:blipFill>
        <p:spPr bwMode="auto">
          <a:xfrm>
            <a:off x="138952" y="685800"/>
            <a:ext cx="892884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468" t="78719" r="5382"/>
          <a:stretch>
            <a:fillRect/>
          </a:stretch>
        </p:blipFill>
        <p:spPr bwMode="auto">
          <a:xfrm>
            <a:off x="29097" y="4953000"/>
            <a:ext cx="911490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468" t="62445" r="5382" b="21281"/>
          <a:stretch>
            <a:fillRect/>
          </a:stretch>
        </p:blipFill>
        <p:spPr bwMode="auto">
          <a:xfrm>
            <a:off x="29097" y="3505200"/>
            <a:ext cx="911490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371600"/>
            <a:ext cx="904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685" y="3048000"/>
            <a:ext cx="847871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43750" r="22784"/>
          <a:stretch>
            <a:fillRect/>
          </a:stretch>
        </p:blipFill>
        <p:spPr bwMode="auto">
          <a:xfrm>
            <a:off x="76200" y="2667000"/>
            <a:ext cx="894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228600" y="990600"/>
            <a:ext cx="8915400" cy="914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Factoring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out the GCF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" y="381000"/>
            <a:ext cx="7720013" cy="165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5753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429000"/>
            <a:ext cx="7715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2667000"/>
            <a:ext cx="6819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343400"/>
            <a:ext cx="81153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5375846"/>
            <a:ext cx="8839200" cy="102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338138"/>
            <a:ext cx="9058275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38200" y="2667000"/>
            <a:ext cx="6934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495800"/>
            <a:ext cx="82296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1724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07933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38200" y="2895600"/>
            <a:ext cx="7467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5105400"/>
            <a:ext cx="8229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28600" y="990600"/>
            <a:ext cx="8915400" cy="914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Factoring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Polynomial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Grouping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" y="2651125"/>
            <a:ext cx="7924800" cy="42068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some cases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 is not a GCF for ALL terms in a polynomial. If you have 4 terms with no GCF, then try factoring by grouping.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479</TotalTime>
  <Words>147</Words>
  <Application>Microsoft Office PowerPoint</Application>
  <PresentationFormat>On-screen Show (4:3)</PresentationFormat>
  <Paragraphs>24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Urban</vt:lpstr>
      <vt:lpstr>MathType 5.0 Equation</vt:lpstr>
      <vt:lpstr>Factoring out a GCF and Factoring by Grouping</vt:lpstr>
      <vt:lpstr>Greatest Common  Factor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out a GCF and Factoring by Grouping</dc:title>
  <dc:creator>asweeney</dc:creator>
  <cp:lastModifiedBy>asweeney</cp:lastModifiedBy>
  <cp:revision>24</cp:revision>
  <dcterms:created xsi:type="dcterms:W3CDTF">2014-12-01T00:06:22Z</dcterms:created>
  <dcterms:modified xsi:type="dcterms:W3CDTF">2014-12-04T01:06:34Z</dcterms:modified>
</cp:coreProperties>
</file>