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6" r:id="rId6"/>
    <p:sldId id="267" r:id="rId7"/>
    <p:sldId id="268" r:id="rId8"/>
    <p:sldId id="269" r:id="rId9"/>
    <p:sldId id="270" r:id="rId10"/>
    <p:sldId id="271" r:id="rId11"/>
    <p:sldId id="262" r:id="rId12"/>
    <p:sldId id="263" r:id="rId13"/>
    <p:sldId id="264" r:id="rId14"/>
    <p:sldId id="281" r:id="rId15"/>
    <p:sldId id="283" r:id="rId16"/>
    <p:sldId id="284" r:id="rId17"/>
    <p:sldId id="291" r:id="rId18"/>
    <p:sldId id="285" r:id="rId19"/>
    <p:sldId id="286" r:id="rId20"/>
    <p:sldId id="287" r:id="rId21"/>
    <p:sldId id="288" r:id="rId22"/>
    <p:sldId id="289" r:id="rId23"/>
    <p:sldId id="290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74126E-1A50-4C63-95F4-453AF6F72F03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C41905-3574-43E6-B29C-7972736C6A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Algebra 2 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0"/>
            <a:ext cx="6765925" cy="6858000"/>
            <a:chOff x="1488" y="720"/>
            <a:chExt cx="3552" cy="36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2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48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49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0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1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2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3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4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5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6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7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8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9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0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1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2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264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5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6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8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9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0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1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2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3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4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5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6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7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8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79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281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2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3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4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5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6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7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8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89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0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1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2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3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4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5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96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299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0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1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2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3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4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5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6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7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8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09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0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1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2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3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4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316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7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8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19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0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1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2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3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4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5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6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7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8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29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0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1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333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4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5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6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7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8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39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0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1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2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3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4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5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6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7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48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351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2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3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4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5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6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7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8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59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0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1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2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3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4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5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6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368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9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0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1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2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3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4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5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6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7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8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9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0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1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2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3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385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6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7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8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89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0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1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2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3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4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5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6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7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8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99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0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03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4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5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6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7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8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09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0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1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2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3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4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5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6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7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8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20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1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2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3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4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5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6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7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8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9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0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1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2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3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4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5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37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8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9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0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1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2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3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4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5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6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7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8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9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0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1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2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55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6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7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8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9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0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1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2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3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4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5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6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7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8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69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0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72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3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4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5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6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7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8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79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0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1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2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3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4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5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6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87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489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0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1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2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3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4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5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6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7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8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99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0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1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2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3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4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07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8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09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0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1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2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3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4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5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6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7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8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19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0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1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2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24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5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6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7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8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9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0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1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2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3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4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5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6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7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8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9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41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2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3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4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5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6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7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8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9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0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1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2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3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4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5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6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59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0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1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2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3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4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5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6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7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8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9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0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1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2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3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4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76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7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8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9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0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1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2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3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4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5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6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7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8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9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0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1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315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593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4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5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7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8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9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0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1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2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3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4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5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6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7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08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332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349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11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2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3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4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5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6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7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8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9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0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1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2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3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4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5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6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350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28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9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0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1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2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3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4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5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6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7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8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9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0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1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2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3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367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45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6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7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8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9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0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1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2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3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4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5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6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7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8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9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0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384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401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63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4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5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6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7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8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9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0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1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2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3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4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5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6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7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78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02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80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1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2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3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4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5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6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7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8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89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0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1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2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3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4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5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19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697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8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99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0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1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2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3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4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5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6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7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8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9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0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1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2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436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453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715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6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7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8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9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0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1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2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3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4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5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6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7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8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9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0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54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732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3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4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5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6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7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8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9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0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1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2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3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4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5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6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7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71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749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0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1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2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3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4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5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6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7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8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9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0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1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2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3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4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488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505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767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8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9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0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1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2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3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4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5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6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7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8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9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0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1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2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06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784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5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6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7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8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89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0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1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2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3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4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5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6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7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8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99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23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801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2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3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4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5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6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7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8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09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0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1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2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3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4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5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16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540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557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819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0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1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2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3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4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5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6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7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8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29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0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1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2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3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4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58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836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7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8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39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0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1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2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3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4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5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6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7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8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49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0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1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75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10853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4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5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6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7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8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9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0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1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2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3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4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5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6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7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68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0869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0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71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2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92" name="Group 638"/>
          <p:cNvGrpSpPr>
            <a:grpSpLocks/>
          </p:cNvGrpSpPr>
          <p:nvPr/>
        </p:nvGrpSpPr>
        <p:grpSpPr bwMode="auto">
          <a:xfrm>
            <a:off x="304800" y="2286000"/>
            <a:ext cx="6705600" cy="1371600"/>
            <a:chOff x="192" y="1440"/>
            <a:chExt cx="4224" cy="864"/>
          </a:xfrm>
        </p:grpSpPr>
        <p:sp>
          <p:nvSpPr>
            <p:cNvPr id="10874" name="Line 634"/>
            <p:cNvSpPr>
              <a:spLocks noChangeShapeType="1"/>
            </p:cNvSpPr>
            <p:nvPr/>
          </p:nvSpPr>
          <p:spPr bwMode="auto">
            <a:xfrm flipV="1">
              <a:off x="192" y="1440"/>
              <a:ext cx="163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5" name="Line 635"/>
            <p:cNvSpPr>
              <a:spLocks noChangeShapeType="1"/>
            </p:cNvSpPr>
            <p:nvPr/>
          </p:nvSpPr>
          <p:spPr bwMode="auto">
            <a:xfrm>
              <a:off x="1824" y="1440"/>
              <a:ext cx="336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6" name="Line 636"/>
            <p:cNvSpPr>
              <a:spLocks noChangeShapeType="1"/>
            </p:cNvSpPr>
            <p:nvPr/>
          </p:nvSpPr>
          <p:spPr bwMode="auto">
            <a:xfrm>
              <a:off x="2160" y="2304"/>
              <a:ext cx="225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877" name="Picture 6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838200"/>
            <a:ext cx="22701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4503738" cy="639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Function Notation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CC3399"/>
                </a:solidFill>
                <a:latin typeface="Arial" charset="0"/>
              </a:rPr>
              <a:t>We commonly call functions by letters.  Because function starts with </a:t>
            </a:r>
            <a:r>
              <a:rPr lang="en-US">
                <a:solidFill>
                  <a:srgbClr val="CC3399"/>
                </a:solidFill>
                <a:latin typeface="Arial" charset="0"/>
              </a:rPr>
              <a:t>f</a:t>
            </a:r>
            <a:r>
              <a:rPr lang="en-US" i="0">
                <a:solidFill>
                  <a:srgbClr val="CC3399"/>
                </a:solidFill>
                <a:latin typeface="Arial" charset="0"/>
              </a:rPr>
              <a:t>, it is a commonly used letter to refer to functions.</a:t>
            </a:r>
            <a:r>
              <a:rPr lang="en-US" i="0"/>
              <a:t> </a:t>
            </a:r>
          </a:p>
        </p:txBody>
      </p:sp>
      <p:graphicFrame>
        <p:nvGraphicFramePr>
          <p:cNvPr id="23552" name="Object 0"/>
          <p:cNvGraphicFramePr>
            <a:graphicFrameLocks noChangeAspect="1"/>
          </p:cNvGraphicFramePr>
          <p:nvPr/>
        </p:nvGraphicFramePr>
        <p:xfrm>
          <a:off x="2438400" y="2362200"/>
          <a:ext cx="3733800" cy="700088"/>
        </p:xfrm>
        <a:graphic>
          <a:graphicData uri="http://schemas.openxmlformats.org/presentationml/2006/ole">
            <p:oleObj spid="_x0000_s1026" name="Equation" r:id="rId3" imgW="1218960" imgH="228600" progId="Equation.3">
              <p:embed/>
            </p:oleObj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52578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CC3399"/>
                </a:solidFill>
                <a:latin typeface="Arial" charset="0"/>
              </a:rPr>
              <a:t>The left hand side of this equation is the function notation.  It tells us two things.  We called the function </a:t>
            </a:r>
            <a:r>
              <a:rPr lang="en-US">
                <a:solidFill>
                  <a:srgbClr val="CC3399"/>
                </a:solidFill>
                <a:latin typeface="Arial" charset="0"/>
              </a:rPr>
              <a:t>f</a:t>
            </a:r>
            <a:r>
              <a:rPr lang="en-US" i="0">
                <a:solidFill>
                  <a:srgbClr val="CC3399"/>
                </a:solidFill>
                <a:latin typeface="Arial" charset="0"/>
              </a:rPr>
              <a:t> and the variable in the function is </a:t>
            </a:r>
            <a:r>
              <a:rPr lang="en-US">
                <a:solidFill>
                  <a:srgbClr val="CC3399"/>
                </a:solidFill>
                <a:latin typeface="Arial" charset="0"/>
              </a:rPr>
              <a:t>x</a:t>
            </a:r>
            <a:r>
              <a:rPr lang="en-US" i="0">
                <a:solidFill>
                  <a:srgbClr val="CC3399"/>
                </a:solidFill>
                <a:latin typeface="Arial" charset="0"/>
              </a:rPr>
              <a:t>.</a:t>
            </a:r>
            <a:r>
              <a:rPr lang="en-US" i="0">
                <a:solidFill>
                  <a:srgbClr val="CC3399"/>
                </a:solidFill>
              </a:rPr>
              <a:t> 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1905000" y="3048000"/>
            <a:ext cx="533400" cy="5334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8600" y="2819400"/>
            <a:ext cx="1676400" cy="1946275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solidFill>
                  <a:srgbClr val="339933"/>
                </a:solidFill>
              </a:rPr>
              <a:t>This means the right hand side is a function called </a:t>
            </a:r>
            <a:r>
              <a:rPr lang="en-US">
                <a:solidFill>
                  <a:srgbClr val="339933"/>
                </a:solidFill>
              </a:rPr>
              <a:t>f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2438400" y="2286000"/>
            <a:ext cx="457200" cy="762000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895600" y="2286000"/>
            <a:ext cx="533400" cy="7620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438400" y="3505200"/>
            <a:ext cx="1981200" cy="15811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solidFill>
                  <a:schemeClr val="accent2"/>
                </a:solidFill>
              </a:rPr>
              <a:t>This means the right hand side has the variable x in it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3124200" y="31242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029200" y="3048000"/>
            <a:ext cx="3657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left side DOES NOT MEAN f times x like brackets usually do, it simply tells us what is on the right hand 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nimBg="1"/>
      <p:bldP spid="11272" grpId="0" animBg="1" autoUpdateAnimBg="0"/>
      <p:bldP spid="11273" grpId="0" animBg="1"/>
      <p:bldP spid="11274" grpId="0" animBg="1"/>
      <p:bldP spid="11275" grpId="0" animBg="1" autoUpdateAnimBg="0"/>
      <p:bldP spid="11276" grpId="0" animBg="1"/>
      <p:bldP spid="1127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029200" y="228600"/>
          <a:ext cx="3733800" cy="700088"/>
        </p:xfrm>
        <a:graphic>
          <a:graphicData uri="http://schemas.openxmlformats.org/presentationml/2006/ole">
            <p:oleObj spid="_x0000_s2050" name="Equation" r:id="rId3" imgW="1218960" imgH="228600" progId="Equation.3">
              <p:embed/>
            </p:oleObj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8534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CC3399"/>
                </a:solidFill>
                <a:latin typeface="Arial" charset="0"/>
              </a:rPr>
              <a:t>So we have a function called</a:t>
            </a:r>
            <a:r>
              <a:rPr lang="en-US">
                <a:solidFill>
                  <a:srgbClr val="CC3399"/>
                </a:solidFill>
                <a:latin typeface="Arial" charset="0"/>
              </a:rPr>
              <a:t> f</a:t>
            </a:r>
            <a:r>
              <a:rPr lang="en-US" i="0">
                <a:solidFill>
                  <a:srgbClr val="CC3399"/>
                </a:solidFill>
                <a:latin typeface="Arial" charset="0"/>
              </a:rPr>
              <a:t> that has the variable </a:t>
            </a:r>
            <a:r>
              <a:rPr lang="en-US">
                <a:solidFill>
                  <a:srgbClr val="CC3399"/>
                </a:solidFill>
                <a:latin typeface="Arial" charset="0"/>
              </a:rPr>
              <a:t>x</a:t>
            </a:r>
            <a:r>
              <a:rPr lang="en-US" i="0">
                <a:solidFill>
                  <a:srgbClr val="CC3399"/>
                </a:solidFill>
                <a:latin typeface="Arial" charset="0"/>
              </a:rPr>
              <a:t> in it.</a:t>
            </a:r>
          </a:p>
          <a:p>
            <a:pPr>
              <a:spcBef>
                <a:spcPct val="50000"/>
              </a:spcBef>
            </a:pPr>
            <a:r>
              <a:rPr lang="en-US" i="0">
                <a:solidFill>
                  <a:srgbClr val="CC3399"/>
                </a:solidFill>
                <a:latin typeface="Arial" charset="0"/>
              </a:rPr>
              <a:t>Using function notation we could then ask the following: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4648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/>
              <a:t>Find </a:t>
            </a:r>
            <a:r>
              <a:rPr lang="en-US" sz="2800"/>
              <a:t>f </a:t>
            </a:r>
            <a:r>
              <a:rPr lang="en-US" sz="2800" i="0"/>
              <a:t>(2).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90800" y="4191000"/>
            <a:ext cx="6248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9933"/>
                </a:solidFill>
              </a:rPr>
              <a:t>This means to find the function f and instead of having an x in it, put a 2 in it.  So let’s take the function above and make brackets everywhere the x was and in its place, put in a 2.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905375" y="1066800"/>
          <a:ext cx="4238625" cy="739775"/>
        </p:xfrm>
        <a:graphic>
          <a:graphicData uri="http://schemas.openxmlformats.org/presentationml/2006/ole">
            <p:oleObj spid="_x0000_s2051" name="Equation" r:id="rId4" imgW="1384200" imgH="241200" progId="Equation.3">
              <p:embed/>
            </p:oleObj>
          </a:graphicData>
        </a:graphic>
      </p:graphicFrame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591175" y="914400"/>
            <a:ext cx="152400" cy="304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6810375" y="914400"/>
            <a:ext cx="0" cy="2286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953375" y="914400"/>
            <a:ext cx="152400" cy="304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1219200" y="2362200"/>
          <a:ext cx="6688138" cy="661988"/>
        </p:xfrm>
        <a:graphic>
          <a:graphicData uri="http://schemas.openxmlformats.org/presentationml/2006/ole">
            <p:oleObj spid="_x0000_s2052" name="Equation" r:id="rId5" imgW="2184120" imgH="215640" progId="Equation.3">
              <p:embed/>
            </p:oleObj>
          </a:graphicData>
        </a:graphic>
      </p:graphicFrame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85800" y="59436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  <a:latin typeface="Arial Black" pitchFamily="34" charset="0"/>
              </a:rPr>
              <a:t>Don’t forget order of operations---powers, then multiplication, finally addition &amp; subtraction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4953000" y="228600"/>
            <a:ext cx="11430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04800" y="228600"/>
            <a:ext cx="4267200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Remember---this tells you what is on the right hand side---it is not something you work.  It says that the right hand side is the function f and it has x in it.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572000" y="6096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219200" y="2286000"/>
            <a:ext cx="1371600" cy="838200"/>
          </a:xfrm>
          <a:prstGeom prst="rect">
            <a:avLst/>
          </a:prstGeom>
          <a:noFill/>
          <a:ln w="38100">
            <a:solidFill>
              <a:srgbClr val="3399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7467600" y="2362200"/>
            <a:ext cx="533400" cy="685800"/>
          </a:xfrm>
          <a:prstGeom prst="rect">
            <a:avLst/>
          </a:prstGeom>
          <a:noFill/>
          <a:ln w="38100">
            <a:solidFill>
              <a:srgbClr val="3399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6" grpId="0" animBg="1"/>
      <p:bldP spid="12297" grpId="0" animBg="1"/>
      <p:bldP spid="12298" grpId="0" animBg="1"/>
      <p:bldP spid="12300" grpId="0" autoUpdateAnimBg="0"/>
      <p:bldP spid="12302" grpId="0" animBg="1"/>
      <p:bldP spid="12303" grpId="0" animBg="1" autoUpdateAnimBg="0"/>
      <p:bldP spid="12304" grpId="0" animBg="1"/>
      <p:bldP spid="12305" grpId="0" animBg="1"/>
      <p:bldP spid="123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867025" y="304800"/>
          <a:ext cx="3733800" cy="700088"/>
        </p:xfrm>
        <a:graphic>
          <a:graphicData uri="http://schemas.openxmlformats.org/presentationml/2006/ole">
            <p:oleObj spid="_x0000_s3074" name="Equation" r:id="rId3" imgW="1218960" imgH="228600" progId="Equation.3">
              <p:embed/>
            </p:oleObj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/>
              <a:t>Find </a:t>
            </a:r>
            <a:r>
              <a:rPr lang="en-US" sz="2800"/>
              <a:t>f </a:t>
            </a:r>
            <a:r>
              <a:rPr lang="en-US" sz="2800" i="0"/>
              <a:t>(2</a:t>
            </a:r>
            <a:r>
              <a:rPr lang="en-US" sz="2800"/>
              <a:t>k</a:t>
            </a:r>
            <a:r>
              <a:rPr lang="en-US" sz="2800" i="0"/>
              <a:t>).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36576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33"/>
                </a:solidFill>
              </a:rPr>
              <a:t>This means to find the function f and instead of having an x in it, put a 2k in it.  So let’s take the function above and make brackets everywhere the x was and in its place, put in a 2k.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393950" y="1143000"/>
          <a:ext cx="4938713" cy="739775"/>
        </p:xfrm>
        <a:graphic>
          <a:graphicData uri="http://schemas.openxmlformats.org/presentationml/2006/ole">
            <p:oleObj spid="_x0000_s3075" name="Equation" r:id="rId4" imgW="1612800" imgH="241200" progId="Equation.3">
              <p:embed/>
            </p:oleObj>
          </a:graphicData>
        </a:graphic>
      </p:graphicFrame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3276600" y="990600"/>
            <a:ext cx="228600" cy="304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648200" y="914400"/>
            <a:ext cx="0" cy="304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791200" y="914400"/>
            <a:ext cx="381000" cy="3810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381000" y="2362200"/>
          <a:ext cx="7580313" cy="701675"/>
        </p:xfrm>
        <a:graphic>
          <a:graphicData uri="http://schemas.openxmlformats.org/presentationml/2006/ole">
            <p:oleObj spid="_x0000_s3076" name="Equation" r:id="rId5" imgW="2476440" imgH="228600" progId="Equation.3">
              <p:embed/>
            </p:oleObj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33400" y="53340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  <a:latin typeface="Arial Black" pitchFamily="34" charset="0"/>
              </a:rPr>
              <a:t>Don’t forget order of operations---powers, then multiplication, finally addition &amp; subtraction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551488" y="2381250"/>
            <a:ext cx="2362200" cy="609600"/>
          </a:xfrm>
          <a:prstGeom prst="rect">
            <a:avLst/>
          </a:prstGeom>
          <a:noFill/>
          <a:ln w="38100">
            <a:solidFill>
              <a:srgbClr val="3399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69888" y="2305050"/>
            <a:ext cx="1600200" cy="762000"/>
          </a:xfrm>
          <a:prstGeom prst="rect">
            <a:avLst/>
          </a:prstGeom>
          <a:noFill/>
          <a:ln w="38100">
            <a:solidFill>
              <a:srgbClr val="339933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6" grpId="0" animBg="1"/>
      <p:bldP spid="15367" grpId="0" animBg="1"/>
      <p:bldP spid="15368" grpId="0" animBg="1"/>
      <p:bldP spid="15370" grpId="0" autoUpdateAnimBg="0"/>
      <p:bldP spid="15371" grpId="0" animBg="1"/>
      <p:bldP spid="153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304800" y="536575"/>
            <a:ext cx="81534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sng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Graphing Linear Equations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819400" y="1682750"/>
            <a:ext cx="3505200" cy="3492500"/>
            <a:chOff x="1488" y="1545"/>
            <a:chExt cx="2784" cy="2775"/>
          </a:xfrm>
        </p:grpSpPr>
        <p:pic>
          <p:nvPicPr>
            <p:cNvPr id="4" name="Picture 3" descr="C:\Microsoft Office\Tools\Gri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88" y="1545"/>
              <a:ext cx="2784" cy="2775"/>
            </a:xfrm>
            <a:prstGeom prst="rect">
              <a:avLst/>
            </a:prstGeom>
            <a:noFill/>
          </p:spPr>
        </p:pic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011" y="2234"/>
              <a:ext cx="58" cy="5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510" y="3224"/>
              <a:ext cx="58" cy="5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178" y="1900"/>
              <a:ext cx="58" cy="5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Aspect="1" noChangeShapeType="1"/>
            </p:cNvSpPr>
            <p:nvPr/>
          </p:nvSpPr>
          <p:spPr bwMode="auto">
            <a:xfrm rot="4380000">
              <a:off x="1664" y="1904"/>
              <a:ext cx="2080" cy="201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144838" y="1765300"/>
          <a:ext cx="2700337" cy="3124200"/>
        </p:xfrm>
        <a:graphic>
          <a:graphicData uri="http://schemas.openxmlformats.org/presentationml/2006/ole">
            <p:oleObj spid="_x0000_s49154" name="Equation" r:id="rId3" imgW="698500" imgH="812800" progId="">
              <p:embed/>
            </p:oleObj>
          </a:graphicData>
        </a:graphic>
      </p:graphicFrame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250825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4000">
                <a:solidFill>
                  <a:srgbClr val="0000FF"/>
                </a:solidFill>
              </a:rPr>
              <a:t>  These equations are all in </a:t>
            </a:r>
            <a:r>
              <a:rPr lang="en-US" altLang="en-US" sz="4000" b="1">
                <a:solidFill>
                  <a:srgbClr val="FF0000"/>
                </a:solidFill>
              </a:rPr>
              <a:t>Slope-Intercept Form:  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760413" y="5229225"/>
            <a:ext cx="769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i="1">
                <a:solidFill>
                  <a:srgbClr val="0000FF"/>
                </a:solidFill>
                <a:latin typeface="Times" charset="0"/>
              </a:rPr>
              <a:t>Notice that these equations are all solved for 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2286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3600">
                <a:solidFill>
                  <a:srgbClr val="0000FF"/>
                </a:solidFill>
              </a:rPr>
              <a:t>Just by looking at an equation in this form, we can draw the line (no tables). 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447800" y="1309093"/>
            <a:ext cx="645425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b="1" dirty="0">
                <a:latin typeface="Times" charset="0"/>
              </a:rPr>
              <a:t>The </a:t>
            </a:r>
            <a:r>
              <a:rPr lang="en-US" altLang="en-US" sz="2800" b="1" dirty="0">
                <a:solidFill>
                  <a:srgbClr val="FF0000"/>
                </a:solidFill>
                <a:latin typeface="Times" charset="0"/>
              </a:rPr>
              <a:t>constant</a:t>
            </a:r>
            <a:r>
              <a:rPr lang="en-US" altLang="en-US" sz="2800" b="1" dirty="0">
                <a:latin typeface="Times" charset="0"/>
              </a:rPr>
              <a:t> is the </a:t>
            </a:r>
            <a:r>
              <a:rPr lang="en-US" altLang="en-US" sz="2800" b="1" dirty="0">
                <a:solidFill>
                  <a:srgbClr val="FF0000"/>
                </a:solidFill>
                <a:latin typeface="Times" charset="0"/>
              </a:rPr>
              <a:t>y-intercept.</a:t>
            </a:r>
            <a:r>
              <a:rPr lang="en-US" altLang="en-US" sz="2800" b="1" dirty="0">
                <a:latin typeface="Times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b="1" dirty="0">
                <a:latin typeface="Times" charset="0"/>
              </a:rPr>
              <a:t>The </a:t>
            </a:r>
            <a:r>
              <a:rPr lang="en-US" altLang="en-US" sz="2800" b="1" dirty="0">
                <a:solidFill>
                  <a:srgbClr val="FF0000"/>
                </a:solidFill>
                <a:latin typeface="Times" charset="0"/>
              </a:rPr>
              <a:t>coefficient</a:t>
            </a:r>
            <a:r>
              <a:rPr lang="en-US" altLang="en-US" sz="2800" b="1" dirty="0">
                <a:latin typeface="Times" charset="0"/>
              </a:rPr>
              <a:t> is the </a:t>
            </a:r>
            <a:r>
              <a:rPr lang="en-US" altLang="en-US" sz="2800" b="1" dirty="0">
                <a:solidFill>
                  <a:srgbClr val="FF0000"/>
                </a:solidFill>
                <a:latin typeface="Times" charset="0"/>
              </a:rPr>
              <a:t>slope</a:t>
            </a:r>
            <a:r>
              <a:rPr lang="en-US" altLang="en-US" sz="2800" b="1" dirty="0">
                <a:latin typeface="Times" charset="0"/>
              </a:rPr>
              <a:t>.</a:t>
            </a: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57200" y="3143250"/>
          <a:ext cx="2122488" cy="590550"/>
        </p:xfrm>
        <a:graphic>
          <a:graphicData uri="http://schemas.openxmlformats.org/presentationml/2006/ole">
            <p:oleObj spid="_x0000_s50178" name="Equation" r:id="rId3" imgW="635000" imgH="177800" progId="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57200" y="4405313"/>
          <a:ext cx="2249488" cy="590550"/>
        </p:xfrm>
        <a:graphic>
          <a:graphicData uri="http://schemas.openxmlformats.org/presentationml/2006/ole">
            <p:oleObj spid="_x0000_s50179" name="Equation" r:id="rId4" imgW="673100" imgH="177800" progId="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457200" y="5267325"/>
          <a:ext cx="2335213" cy="1181100"/>
        </p:xfrm>
        <a:graphic>
          <a:graphicData uri="http://schemas.openxmlformats.org/presentationml/2006/ole">
            <p:oleObj spid="_x0000_s50180" name="Equation" r:id="rId5" imgW="698500" imgH="355600" progId="">
              <p:embed/>
            </p:oleObj>
          </a:graphicData>
        </a:graphic>
      </p:graphicFrame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2960688" y="321945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2971800" y="4462463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2960688" y="56388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267200" y="2629961"/>
            <a:ext cx="4747146" cy="138499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7F308A"/>
                </a:solidFill>
                <a:latin typeface="Times" charset="0"/>
              </a:rPr>
              <a:t>Constant = 1, y-intercept = 1.</a:t>
            </a: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7F308A"/>
                </a:solidFill>
                <a:latin typeface="Times" charset="0"/>
              </a:rPr>
              <a:t>Coefficient = 2, slope = 2.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267200" y="4176713"/>
            <a:ext cx="4876800" cy="1384995"/>
          </a:xfrm>
          <a:prstGeom prst="rect">
            <a:avLst/>
          </a:prstGeom>
          <a:solidFill>
            <a:srgbClr val="53FFD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" charset="0"/>
              </a:rPr>
              <a:t>Constant = -4, y-intercept = -4.</a:t>
            </a: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" charset="0"/>
              </a:rPr>
              <a:t>Coefficient = -1, slope = -1.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267200" y="5614281"/>
            <a:ext cx="4767618" cy="101566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  <a:latin typeface="Times" charset="0"/>
              </a:rPr>
              <a:t>y-intercept </a:t>
            </a: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= -</a:t>
            </a:r>
            <a:r>
              <a:rPr lang="en-US" altLang="en-US" b="1" dirty="0" smtClean="0">
                <a:solidFill>
                  <a:srgbClr val="0000FF"/>
                </a:solidFill>
                <a:latin typeface="Times" charset="0"/>
              </a:rPr>
              <a:t>2</a:t>
            </a:r>
            <a:endParaRPr lang="en-US" altLang="en-US" b="1" dirty="0">
              <a:solidFill>
                <a:srgbClr val="0000FF"/>
              </a:solidFill>
              <a:latin typeface="Times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  <a:latin typeface="Times" charset="0"/>
              </a:rPr>
              <a:t>slope </a:t>
            </a: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= 3/2.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utoUpdateAnimBg="0"/>
      <p:bldP spid="20493" grpId="0" animBg="1"/>
      <p:bldP spid="20494" grpId="0" animBg="1"/>
      <p:bldP spid="20495" grpId="0" animBg="1"/>
      <p:bldP spid="20496" grpId="0" animBg="1" autoUpdateAnimBg="0"/>
      <p:bldP spid="20497" grpId="0" animBg="1" autoUpdateAnimBg="0"/>
      <p:bldP spid="2049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Slope Formula!</a:t>
            </a:r>
            <a:endParaRPr lang="en-US" dirty="0"/>
          </a:p>
        </p:txBody>
      </p:sp>
      <p:pic>
        <p:nvPicPr>
          <p:cNvPr id="8" name="Content Placeholder 7" descr="7718058_or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89161" y="2335212"/>
            <a:ext cx="7111839" cy="2236788"/>
          </a:xfrm>
        </p:spPr>
      </p:pic>
      <p:sp>
        <p:nvSpPr>
          <p:cNvPr id="58370" name="AutoShape 2" descr="data:image/jpeg;base64,/9j/4AAQSkZJRgABAQAAAQABAAD/2wCEAAkGBwgHBhQIBxQWFRUWGBgYFRgUGBcXHRYfFxgbHhYgHRQcIC0sIhsmIRkaLT0iJykrLjouHyQ/OD8sQyg0OisBCgoKBQUFDgUFDisZExkrKysrKysrKysrKysrKysrKysrKysrKysrKysrKysrKysrKysrKysrKysrKysrKysrK//AABEIAJkBSgMBIgACEQEDEQH/xAAcAAEAAwEBAQEBAAAAAAAAAAAABQYHBAMCAQj/xABGEAABAwMDAQQGBQkECwEAAAABAAIDBAURBhIhMQcTQVEWIlVhlNIUF1SBkQgVIzJCUnGToWKx0dM3Q3OCg5Kys8Hh8CT/xAAUAQEAAAAAAAAAAAAAAAAAAAAA/8QAFBEBAAAAAAAAAAAAAAAAAAAAAP/aAAwDAQACEQMRAD8A3FERAREQEREBERAREQEREBERAREQEREBERAREQEREBERAREQEREBERAREQEREBERAREQEREBERAREQEREBERAREQEREBERAREQVPVvaDZNLTdxWd5I4AF7YGb+6DuGF5JAbuPQE5Kn7PdKO82yO5W526ORu5p6fiPAg5BHmFxXuwUdXY6ujp42NNSx+8gAbnuZta49MkYHJPgqV+T5Xmq0M6md1hme0fweGvHh5ud59EE4O0e1DVY0zNFUsnc/YN8QDT1w7O7OwgZzjp1xyrmOQs00lb2aj7SazV0mHRQn6LSnnBcxoEr2nyHrAEcHefJXa6akslnlEV0qYYnHoJJGNP/KTnCCVRcNpvFuvMBntUsczQdpdG5rwD5Eg8HkLuQEXFeZ6yltUk9sj72VrSY4ydu8+A3HpnzVE9Ku0f2M34iP8AxQaQizf0q7R/YzfiI/8AFPSrtH9jN+Ij/wAUGkL5kkZEwvkIAAJJPAAHUk+S+adz3QNdKMEgZHkcchfNZSwVtK6lq2h7Hgtc1wyHA9QR5IKdS9qOnaq/R2hhlBldtildHtilJ4bseTkgngHGCVabzcRara+ueySQMGSyFu95GRna3IzjOf4ArL/ygqBtNYqS6UYDXU8wYzAADQ5uW4b0wHRN4wf71etXahhteiZb00gZhzF15fI3EQHjy5w+7KD40Vre160ZK+0tlAiLQ7vWBudwOMEEg9D/AEVnVQ7LtLHSmko6OYDvX/pJuMes4D1f90AN+4+as0tdSw1TKWV7Q+TOxpcA5+0Eu2t6nABKDpREQEREBERAREQEREBERAREQEREBERAREQEREBERAREQfh6cLA7BU3Oz6muukrID39TUBsLucQsJkMkpOcANjc3+1kjrjC0649o+mqWidLTzNlkDzE2CL1pZJA4tDWxdeSOHYx7zkJoXTc9DJLf76Gmuq8OmwBiFvGyJvuaA0E5OSBycAoJ7T9opbDZorVQDDImho6ZPm44/accknzJXDaNI2WzXGouFJH+lqJHSSOf6xy4lxDc9G5ceB/4U+s81hfJb9eHaRs87YGtwa2oL2tMbXZ/RR5PMjh1PQD+gRfZ5Ssl7VrpcrMMUYAiOzIY+bMZdtAGCQWy8+G/yctXVdsNTp+zvg0zZy3iN7mNYQ/DWEbi5w/aJd49TlWJAREQEREBEXBe7xQWG3m4XV4ZG0tBcQTjc4NbwPeR/wDBBXe16g/OPZ1Vxt6sYJR/wnNefHxDSPvVU0F3+t4KA1AzSW+KPdn/AF9S1ga3hw5bG3nOf1j4jpOam1GNUuOl9HSskfK3FTOzEkdNE4Yed4OHSOHAaD55wrhYrRR2K1R222t2xxjDR/UknxcSSSfMoPS609XU290Fvk7l7sASbBJt5G4hhOC7GcZ4BwcHGDlYs0Vl7daKOOSWUvppHvfO8yOLtszTz4DDRwMAeGFsCzC9uae32gA8KSTP4VCDT0REBERAREQEREBERAREQEREHBe7zb7FQOrrrI2Ng8T4k9A1o5c446DJUTpnXNi1LHM+3vI7jBl71pj2A55O7jHquzzxjlTNZbaOrqo6qpja58RJic4ZLC4YJHvwsZ0Bbzq3tAulRUbTS99mRu0Ym2SP7ljj+56u5w/aLW54JBC9s7VNKPurLe2Z2XuDWP7uQRuJOBh5H6ueN3T345UlqjXFi0u8RXSQ7yN2yNrnuDem5wH6oz4kj3KhflBj6ULfaaQAzSSu7vzGdrAB5AuePw9yvcFtptL6XnqK0967uny1UrxkzObGS8u6+rgYDegGAEEjpnUVs1PbBcLO/ezJaeCC0jGQ5p6HkfcR5qWWXfk80EtNol9TL0lne5v8Gtaz/qa78FqKDzqJ4aaB09S4MY0FznOIAaAMklx6ADxUP6Z6V+30fxEPzKVrqSCvon0dWNzJGlj2nPrNcMOHHmCVV/qw0V9ij/F/zIJP0z0r9vo/iIfmT0z0r9vo/iIfmUZ9WOivsUf4v+ZPqw0V9ij/ABf8yC2QyxzxCaEhzXAFpacggjIII6gjxX2vKlgjpaZtPAMNYA1oHgGjAH4BfU7nMhc+MZIBIHmQOAgg7NozTljqzV2umYyQ/t8udz1w5xJGc846qfWb+m+ufYb/AIhvyJ6b659hv+Ib8iDSDyqpVdm+j6upfU1NIxz3uLnuLpMuLjlxPreJKgvTfXPsN/xDfkT031z7Df8AEN+RBaLHonTdgrvptnp2xSbS3c0vPBxkYJPkFYFm/pvrn2G/4hvyJ6b659hv+Ib8iDSEWb+m+ufYb/iG/Inpvrn2G/4hvyINIRZv6b659hv+Ib8iem+ufYb/AIhvyINIUffLLbr/AEX0K7xiSPIdtJcASOmdpCo/pvrn2G/4hvyJ6b659hv+Ib8iC8Way2yxUn0SzxMiZnJDABk4xlx6k4A5OSpBZv6b659hv+Ib8iem+ufYb/iG/Ig0GspYq2mdTVGdruDtc5p+5zSCPuKr7+z/AEw+sFY+AmUdJDLOXjHT19+f6qvem+ufYb/iG/Inpvrn2G/4hvyINAoKKC30opqXdtGcbnPeeTk+s8k+PmuhUew6q1ZcLvHSXO1Pp4nE7pTMH7MNJHqhozkgD71eEBERAREQEREBERAREQEREETqu5fmfTNTcR1jhke3wyQ07Rn3nCpfYDbfoOhBUuHM8r3/AHNwxv3eoT960KvoqW40rqWuY2RjuHNeMh2DnkH3hftDRUtvpW0lCxscbRhrWANa3nPAHvJQZRd3fn7t9pqQ8spItzh4B21z8/xy+L8B/FWTtqrpKDs7qO56yFkRPkHvG78QCPvVsgs1sprm+5wQxtmeMPkDQHuHHBd1I9Vv4Belzt9JdaF1DcGNkjeMOa4ZB/8Afv65QU/s8vFnoNN26x08jXSyU7XlkeXlmWb3uk252Dc7GXY5P4XpRVi05Z9PxOjs8EcQccu2Dl3llx5KlUHJdqCK62uW3VBcGysfG4sIDgHtIJBIPPPkVnf1I6f+1V382L/KWnogzD6kdP8A2qu/mxf5SfUjp/7VXfzYv8paeiDwoKVlDRR0kRJEbWsBdySGgAZPnwvdEQEREBERAREQEREBERAREQEREBERAREQEREBERAREQEREBERAREQEREBERAREQEREBERAREQZP2s3HXOmM3eyVWaYkBzO5hJgJ4GXFpJYT+0TwT7wrHNdZWdmf52+njf3Ik+l91HgknIHcEYyT6m3G7PvVqukVHPbpIrkGmIscJN+Nu3Hrbiegx4r+ftMTwWbU1PRXkzfmmSaSWi74BsbnZ2xveDklg8iQMlr8AE5DVezJusqi3/AJx1lNnvAO7hMUbHRj955a0EOP7h6DrzwLuvxpyMhU1mqb5dLrPR2Gi9WCR0b5aqQwte5pI/RhrHFw4znyI80FzRU3R+tZLzfqjT12g+j1VPlzmh/eMez1fWa/A/fbwR0cPeBckBFxXm3tutqkoHvewSNLS6M4c3Pi0+BVE+qKk9o3H+e35UGkIs3+qKk9o3H+e35U+qKk9o3H+e35UGkKOv9Lcau2Ohs83cS/sSbGyAEeBY4EYPTz8l2wR9zC2LOcADJ8cDC9EGP9nuo9WVeu5LFq6r2vhDj3Hcwjvzg8tka0HaAQ8Y5I9wKkdUVmsKvXwsmkawBmxr6gGGFzaMEADLy0lzn4LgwnPPkcjn7Zbe2a40tVp4P/ObCXxCEBzjGwEuL+eGg9Cc5JLcHPEv2MXG23PTLp4CXVJeTWmTBkdISTuJwPUI/V8ABjqCgvdMySOnayZ25wADnYA3EDk4HTPkF6rkulzorRRmruUjY2DxcccnoAPEnyHKrGlde02qNS1FqoYpGtgYHF8oLHOJdjAiIyBjxPPPQeIXJERAREQEREBERAREQEREBERAREQEREBERAREQEREBERBmuvI9XX24x22moZDQtkaajE1M11S1r+gBk4jIGcHBOedqlO1CwSXvRZttupO9k9XuQ10UfcFvjlzgAAMjDc9fLpdkQUXsudrGltwtWsKctEbf0U/exPLgMAMe1jydwHR3iBzzy606gvVDp+1PuV0eGRsHJ8SfANHi4+SkDwsjvdferhrV1XdbZV1FNTO/wDyRMADC9pIMzwf1if2fAAoJzs8sdbUX2p1vd293JVjbDEc7ooRt27/AO24MYcY4x/aIGgqmWHUt+vGpGQT0M9LTiOQvdM0es/LdgDh0GN38fuVzQEREBERAUffayvoreZrVTuqZOjY2vjj8Dgue9wAb/DJ56KQRBQezS132Gpqblq6nLKuV4Pel8LwYwBsjYGOJY1pB4PXg5PhV62w6zs/aNLf9IUJELziSN01O1s/752956u4+sD1B6jkhbMiDjZBHXwxVFfEA9uHta/Y8xPLcHDhkbhkjc0+aoOlv9Nl2/2VP/24lf7jXst8IleyR+TjETHSHkHna0dOOv8ABZpp6puFL2mV99q6KrbDUMY2M9y5x/RhjeWjkZ2k/wB6DVkXnTTCop2zNDhuAOHAtcMjOC08g+4r0QEREBERAREQEREBERAREQEREBERAREQEREBERAREQEREBERAREQEREBERAREQEREBERAREQEREBERAREQEREBERAREQEREBERAREQEREBERAREQEREBERAREQEREBERAREQEREBERAREQEREBERAREQEREBERAREQEREBERAREQEREBERAREQEREBERAREQEREBERAREQEREBERARE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AutoShape 4" descr="data:image/jpeg;base64,/9j/4AAQSkZJRgABAQAAAQABAAD/2wCEAAkGBwgHBhQIBxQWFRUWGBgYFRgUGBcXHRYfFxgbHhYgHRQcIC0sIhsmIRkaLT0iJykrLjouHyQ/OD8sQyg0OisBCgoKBQUFDgUFDisZExkrKysrKysrKysrKysrKysrKysrKysrKysrKysrKysrKysrKysrKysrKysrKysrKysrK//AABEIAJkBSgMBIgACEQEDEQH/xAAcAAEAAwEBAQEBAAAAAAAAAAAABQYHBAMCAQj/xABGEAABAwMDAQQGBQkECwEAAAABAAIDBAURBhIhMQcTQVEWIlVhlNIUF1SBkQgVIzJCUnGToWKx0dM3Q3OCg5Kys8Hh8CT/xAAUAQEAAAAAAAAAAAAAAAAAAAAA/8QAFBEBAAAAAAAAAAAAAAAAAAAAAP/aAAwDAQACEQMRAD8A3FERAREQEREBERAREQEREBERAREQEREBERAREQEREBERAREQEREBERAREQEREBERAREQEREBERAREQEREBERAREQEREBERAREQVPVvaDZNLTdxWd5I4AF7YGb+6DuGF5JAbuPQE5Kn7PdKO82yO5W526ORu5p6fiPAg5BHmFxXuwUdXY6ujp42NNSx+8gAbnuZta49MkYHJPgqV+T5Xmq0M6md1hme0fweGvHh5ud59EE4O0e1DVY0zNFUsnc/YN8QDT1w7O7OwgZzjp1xyrmOQs00lb2aj7SazV0mHRQn6LSnnBcxoEr2nyHrAEcHefJXa6akslnlEV0qYYnHoJJGNP/KTnCCVRcNpvFuvMBntUsczQdpdG5rwD5Eg8HkLuQEXFeZ6yltUk9sj72VrSY4ydu8+A3HpnzVE9Ku0f2M34iP8AxQaQizf0q7R/YzfiI/8AFPSrtH9jN+Ij/wAUGkL5kkZEwvkIAAJJPAAHUk+S+adz3QNdKMEgZHkcchfNZSwVtK6lq2h7Hgtc1wyHA9QR5IKdS9qOnaq/R2hhlBldtildHtilJ4bseTkgngHGCVabzcRara+ueySQMGSyFu95GRna3IzjOf4ArL/ygqBtNYqS6UYDXU8wYzAADQ5uW4b0wHRN4wf71etXahhteiZb00gZhzF15fI3EQHjy5w+7KD40Vre160ZK+0tlAiLQ7vWBudwOMEEg9D/AEVnVQ7LtLHSmko6OYDvX/pJuMes4D1f90AN+4+as0tdSw1TKWV7Q+TOxpcA5+0Eu2t6nABKDpREQEREBERAREQEREBERAREQEREBERAREQEREBERAREQfh6cLA7BU3Oz6muukrID39TUBsLucQsJkMkpOcANjc3+1kjrjC0649o+mqWidLTzNlkDzE2CL1pZJA4tDWxdeSOHYx7zkJoXTc9DJLf76Gmuq8OmwBiFvGyJvuaA0E5OSBycAoJ7T9opbDZorVQDDImho6ZPm44/accknzJXDaNI2WzXGouFJH+lqJHSSOf6xy4lxDc9G5ceB/4U+s81hfJb9eHaRs87YGtwa2oL2tMbXZ/RR5PMjh1PQD+gRfZ5Ssl7VrpcrMMUYAiOzIY+bMZdtAGCQWy8+G/yctXVdsNTp+zvg0zZy3iN7mNYQ/DWEbi5w/aJd49TlWJAREQEREBEXBe7xQWG3m4XV4ZG0tBcQTjc4NbwPeR/wDBBXe16g/OPZ1Vxt6sYJR/wnNefHxDSPvVU0F3+t4KA1AzSW+KPdn/AF9S1ga3hw5bG3nOf1j4jpOam1GNUuOl9HSskfK3FTOzEkdNE4Yed4OHSOHAaD55wrhYrRR2K1R222t2xxjDR/UknxcSSSfMoPS609XU290Fvk7l7sASbBJt5G4hhOC7GcZ4BwcHGDlYs0Vl7daKOOSWUvppHvfO8yOLtszTz4DDRwMAeGFsCzC9uae32gA8KSTP4VCDT0REBERAREQEREBERAREQEREHBe7zb7FQOrrrI2Ng8T4k9A1o5c446DJUTpnXNi1LHM+3vI7jBl71pj2A55O7jHquzzxjlTNZbaOrqo6qpja58RJic4ZLC4YJHvwsZ0Bbzq3tAulRUbTS99mRu0Ym2SP7ljj+56u5w/aLW54JBC9s7VNKPurLe2Z2XuDWP7uQRuJOBh5H6ueN3T345UlqjXFi0u8RXSQ7yN2yNrnuDem5wH6oz4kj3KhflBj6ULfaaQAzSSu7vzGdrAB5AuePw9yvcFtptL6XnqK0967uny1UrxkzObGS8u6+rgYDegGAEEjpnUVs1PbBcLO/ezJaeCC0jGQ5p6HkfcR5qWWXfk80EtNol9TL0lne5v8Gtaz/qa78FqKDzqJ4aaB09S4MY0FznOIAaAMklx6ADxUP6Z6V+30fxEPzKVrqSCvon0dWNzJGlj2nPrNcMOHHmCVV/qw0V9ij/F/zIJP0z0r9vo/iIfmT0z0r9vo/iIfmUZ9WOivsUf4v+ZPqw0V9ij/ABf8yC2QyxzxCaEhzXAFpacggjIII6gjxX2vKlgjpaZtPAMNYA1oHgGjAH4BfU7nMhc+MZIBIHmQOAgg7NozTljqzV2umYyQ/t8udz1w5xJGc846qfWb+m+ufYb/AIhvyJ6b659hv+Ib8iDSDyqpVdm+j6upfU1NIxz3uLnuLpMuLjlxPreJKgvTfXPsN/xDfkT031z7Df8AEN+RBaLHonTdgrvptnp2xSbS3c0vPBxkYJPkFYFm/pvrn2G/4hvyJ6b659hv+Ib8iDSEWb+m+ufYb/iG/Inpvrn2G/4hvyINIRZv6b659hv+Ib8iem+ufYb/AIhvyINIUffLLbr/AEX0K7xiSPIdtJcASOmdpCo/pvrn2G/4hvyJ6b659hv+Ib8iC8Way2yxUn0SzxMiZnJDABk4xlx6k4A5OSpBZv6b659hv+Ib8iem+ufYb/iG/Ig0GspYq2mdTVGdruDtc5p+5zSCPuKr7+z/AEw+sFY+AmUdJDLOXjHT19+f6qvem+ufYb/iG/Inpvrn2G/4hvyINAoKKC30opqXdtGcbnPeeTk+s8k+PmuhUew6q1ZcLvHSXO1Pp4nE7pTMH7MNJHqhozkgD71eEBERAREQEREBERAREQEREETqu5fmfTNTcR1jhke3wyQ07Rn3nCpfYDbfoOhBUuHM8r3/AHNwxv3eoT960KvoqW40rqWuY2RjuHNeMh2DnkH3hftDRUtvpW0lCxscbRhrWANa3nPAHvJQZRd3fn7t9pqQ8spItzh4B21z8/xy+L8B/FWTtqrpKDs7qO56yFkRPkHvG78QCPvVsgs1sprm+5wQxtmeMPkDQHuHHBd1I9Vv4Belzt9JdaF1DcGNkjeMOa4ZB/8Afv65QU/s8vFnoNN26x08jXSyU7XlkeXlmWb3uk252Dc7GXY5P4XpRVi05Z9PxOjs8EcQccu2Dl3llx5KlUHJdqCK62uW3VBcGysfG4sIDgHtIJBIPPPkVnf1I6f+1V382L/KWnogzD6kdP8A2qu/mxf5SfUjp/7VXfzYv8paeiDwoKVlDRR0kRJEbWsBdySGgAZPnwvdEQEREBERAREQEREBERAREQEREBERAREQEREBERAREQEREBERAREQEREBERAREQEREBERAREQZP2s3HXOmM3eyVWaYkBzO5hJgJ4GXFpJYT+0TwT7wrHNdZWdmf52+njf3Ik+l91HgknIHcEYyT6m3G7PvVqukVHPbpIrkGmIscJN+Nu3Hrbiegx4r+ftMTwWbU1PRXkzfmmSaSWi74BsbnZ2xveDklg8iQMlr8AE5DVezJusqi3/AJx1lNnvAO7hMUbHRj955a0EOP7h6DrzwLuvxpyMhU1mqb5dLrPR2Gi9WCR0b5aqQwte5pI/RhrHFw4znyI80FzRU3R+tZLzfqjT12g+j1VPlzmh/eMez1fWa/A/fbwR0cPeBckBFxXm3tutqkoHvewSNLS6M4c3Pi0+BVE+qKk9o3H+e35UGkIs3+qKk9o3H+e35U+qKk9o3H+e35UGkKOv9Lcau2Ohs83cS/sSbGyAEeBY4EYPTz8l2wR9zC2LOcADJ8cDC9EGP9nuo9WVeu5LFq6r2vhDj3Hcwjvzg8tka0HaAQ8Y5I9wKkdUVmsKvXwsmkawBmxr6gGGFzaMEADLy0lzn4LgwnPPkcjn7Zbe2a40tVp4P/ObCXxCEBzjGwEuL+eGg9Cc5JLcHPEv2MXG23PTLp4CXVJeTWmTBkdISTuJwPUI/V8ABjqCgvdMySOnayZ25wADnYA3EDk4HTPkF6rkulzorRRmruUjY2DxcccnoAPEnyHKrGlde02qNS1FqoYpGtgYHF8oLHOJdjAiIyBjxPPPQeIXJERAREQEREBERAREQEREBERAREQEREBERAREQEREBERBmuvI9XX24x22moZDQtkaajE1M11S1r+gBk4jIGcHBOedqlO1CwSXvRZttupO9k9XuQ10UfcFvjlzgAAMjDc9fLpdkQUXsudrGltwtWsKctEbf0U/exPLgMAMe1jydwHR3iBzzy606gvVDp+1PuV0eGRsHJ8SfANHi4+SkDwsjvdferhrV1XdbZV1FNTO/wDyRMADC9pIMzwf1if2fAAoJzs8sdbUX2p1vd293JVjbDEc7ooRt27/AO24MYcY4x/aIGgqmWHUt+vGpGQT0M9LTiOQvdM0es/LdgDh0GN38fuVzQEREBERAUffayvoreZrVTuqZOjY2vjj8Dgue9wAb/DJ56KQRBQezS132Gpqblq6nLKuV4Pel8LwYwBsjYGOJY1pB4PXg5PhV62w6zs/aNLf9IUJELziSN01O1s/752956u4+sD1B6jkhbMiDjZBHXwxVFfEA9uHta/Y8xPLcHDhkbhkjc0+aoOlv9Nl2/2VP/24lf7jXst8IleyR+TjETHSHkHna0dOOv8ABZpp6puFL2mV99q6KrbDUMY2M9y5x/RhjeWjkZ2k/wB6DVkXnTTCop2zNDhuAOHAtcMjOC08g+4r0QEREBERAREQEREBERAREQEREBERAREQEREBERAREQEREBERAREQEREBERAREQEREBERAREQEREBERAREQEREBERAREQEREBERAREQEREBERAREQEREBERAREQEREBERAREQEREBERAREQEREBERAREQEREBERAREQEREBERAREQEREBERAREQEREBERAREQEREBERAREQEREBERARE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6" descr="data:image/jpeg;base64,/9j/4AAQSkZJRgABAQAAAQABAAD/2wCEAAkGBwgHBhQIBxQWFRUWGBgYFRgUGBcXHRYfFxgbHhYgHRQcIC0sIhsmIRkaLT0iJykrLjouHyQ/OD8sQyg0OisBCgoKBQUFDgUFDisZExkrKysrKysrKysrKysrKysrKysrKysrKysrKysrKysrKysrKysrKysrKysrKysrKysrK//AABEIAJkBSgMBIgACEQEDEQH/xAAcAAEAAwEBAQEBAAAAAAAAAAAABQYHBAMCAQj/xABGEAABAwMDAQQGBQkECwEAAAABAAIDBAURBhIhMQcTQVEWIlVhlNIUF1SBkQgVIzJCUnGToWKx0dM3Q3OCg5Kys8Hh8CT/xAAUAQEAAAAAAAAAAAAAAAAAAAAA/8QAFBEBAAAAAAAAAAAAAAAAAAAAAP/aAAwDAQACEQMRAD8A3FERAREQEREBERAREQEREBERAREQEREBERAREQEREBERAREQEREBERAREQEREBERAREQEREBERAREQEREBERAREQEREBERAREQVPVvaDZNLTdxWd5I4AF7YGb+6DuGF5JAbuPQE5Kn7PdKO82yO5W526ORu5p6fiPAg5BHmFxXuwUdXY6ujp42NNSx+8gAbnuZta49MkYHJPgqV+T5Xmq0M6md1hme0fweGvHh5ud59EE4O0e1DVY0zNFUsnc/YN8QDT1w7O7OwgZzjp1xyrmOQs00lb2aj7SazV0mHRQn6LSnnBcxoEr2nyHrAEcHefJXa6akslnlEV0qYYnHoJJGNP/KTnCCVRcNpvFuvMBntUsczQdpdG5rwD5Eg8HkLuQEXFeZ6yltUk9sj72VrSY4ydu8+A3HpnzVE9Ku0f2M34iP8AxQaQizf0q7R/YzfiI/8AFPSrtH9jN+Ij/wAUGkL5kkZEwvkIAAJJPAAHUk+S+adz3QNdKMEgZHkcchfNZSwVtK6lq2h7Hgtc1wyHA9QR5IKdS9qOnaq/R2hhlBldtildHtilJ4bseTkgngHGCVabzcRara+ueySQMGSyFu95GRna3IzjOf4ArL/ygqBtNYqS6UYDXU8wYzAADQ5uW4b0wHRN4wf71etXahhteiZb00gZhzF15fI3EQHjy5w+7KD40Vre160ZK+0tlAiLQ7vWBudwOMEEg9D/AEVnVQ7LtLHSmko6OYDvX/pJuMes4D1f90AN+4+as0tdSw1TKWV7Q+TOxpcA5+0Eu2t6nABKDpREQEREBERAREQEREBERAREQEREBERAREQEREBERAREQfh6cLA7BU3Oz6muukrID39TUBsLucQsJkMkpOcANjc3+1kjrjC0649o+mqWidLTzNlkDzE2CL1pZJA4tDWxdeSOHYx7zkJoXTc9DJLf76Gmuq8OmwBiFvGyJvuaA0E5OSBycAoJ7T9opbDZorVQDDImho6ZPm44/accknzJXDaNI2WzXGouFJH+lqJHSSOf6xy4lxDc9G5ceB/4U+s81hfJb9eHaRs87YGtwa2oL2tMbXZ/RR5PMjh1PQD+gRfZ5Ssl7VrpcrMMUYAiOzIY+bMZdtAGCQWy8+G/yctXVdsNTp+zvg0zZy3iN7mNYQ/DWEbi5w/aJd49TlWJAREQEREBEXBe7xQWG3m4XV4ZG0tBcQTjc4NbwPeR/wDBBXe16g/OPZ1Vxt6sYJR/wnNefHxDSPvVU0F3+t4KA1AzSW+KPdn/AF9S1ga3hw5bG3nOf1j4jpOam1GNUuOl9HSskfK3FTOzEkdNE4Yed4OHSOHAaD55wrhYrRR2K1R222t2xxjDR/UknxcSSSfMoPS609XU290Fvk7l7sASbBJt5G4hhOC7GcZ4BwcHGDlYs0Vl7daKOOSWUvppHvfO8yOLtszTz4DDRwMAeGFsCzC9uae32gA8KSTP4VCDT0REBERAREQEREBERAREQEREHBe7zb7FQOrrrI2Ng8T4k9A1o5c446DJUTpnXNi1LHM+3vI7jBl71pj2A55O7jHquzzxjlTNZbaOrqo6qpja58RJic4ZLC4YJHvwsZ0Bbzq3tAulRUbTS99mRu0Ym2SP7ljj+56u5w/aLW54JBC9s7VNKPurLe2Z2XuDWP7uQRuJOBh5H6ueN3T345UlqjXFi0u8RXSQ7yN2yNrnuDem5wH6oz4kj3KhflBj6ULfaaQAzSSu7vzGdrAB5AuePw9yvcFtptL6XnqK0967uny1UrxkzObGS8u6+rgYDegGAEEjpnUVs1PbBcLO/ezJaeCC0jGQ5p6HkfcR5qWWXfk80EtNol9TL0lne5v8Gtaz/qa78FqKDzqJ4aaB09S4MY0FznOIAaAMklx6ADxUP6Z6V+30fxEPzKVrqSCvon0dWNzJGlj2nPrNcMOHHmCVV/qw0V9ij/F/zIJP0z0r9vo/iIfmT0z0r9vo/iIfmUZ9WOivsUf4v+ZPqw0V9ij/ABf8yC2QyxzxCaEhzXAFpacggjIII6gjxX2vKlgjpaZtPAMNYA1oHgGjAH4BfU7nMhc+MZIBIHmQOAgg7NozTljqzV2umYyQ/t8udz1w5xJGc846qfWb+m+ufYb/AIhvyJ6b659hv+Ib8iDSDyqpVdm+j6upfU1NIxz3uLnuLpMuLjlxPreJKgvTfXPsN/xDfkT031z7Df8AEN+RBaLHonTdgrvptnp2xSbS3c0vPBxkYJPkFYFm/pvrn2G/4hvyJ6b659hv+Ib8iDSEWb+m+ufYb/iG/Inpvrn2G/4hvyINIRZv6b659hv+Ib8iem+ufYb/AIhvyINIUffLLbr/AEX0K7xiSPIdtJcASOmdpCo/pvrn2G/4hvyJ6b659hv+Ib8iC8Way2yxUn0SzxMiZnJDABk4xlx6k4A5OSpBZv6b659hv+Ib8iem+ufYb/iG/Ig0GspYq2mdTVGdruDtc5p+5zSCPuKr7+z/AEw+sFY+AmUdJDLOXjHT19+f6qvem+ufYb/iG/Inpvrn2G/4hvyINAoKKC30opqXdtGcbnPeeTk+s8k+PmuhUew6q1ZcLvHSXO1Pp4nE7pTMH7MNJHqhozkgD71eEBERAREQEREBERAREQEREETqu5fmfTNTcR1jhke3wyQ07Rn3nCpfYDbfoOhBUuHM8r3/AHNwxv3eoT960KvoqW40rqWuY2RjuHNeMh2DnkH3hftDRUtvpW0lCxscbRhrWANa3nPAHvJQZRd3fn7t9pqQ8spItzh4B21z8/xy+L8B/FWTtqrpKDs7qO56yFkRPkHvG78QCPvVsgs1sprm+5wQxtmeMPkDQHuHHBd1I9Vv4Belzt9JdaF1DcGNkjeMOa4ZB/8Afv65QU/s8vFnoNN26x08jXSyU7XlkeXlmWb3uk252Dc7GXY5P4XpRVi05Z9PxOjs8EcQccu2Dl3llx5KlUHJdqCK62uW3VBcGysfG4sIDgHtIJBIPPPkVnf1I6f+1V382L/KWnogzD6kdP8A2qu/mxf5SfUjp/7VXfzYv8paeiDwoKVlDRR0kRJEbWsBdySGgAZPnwvdEQEREBERAREQEREBERAREQEREBERAREQEREBERAREQEREBERAREQEREBERAREQEREBERAREQZP2s3HXOmM3eyVWaYkBzO5hJgJ4GXFpJYT+0TwT7wrHNdZWdmf52+njf3Ik+l91HgknIHcEYyT6m3G7PvVqukVHPbpIrkGmIscJN+Nu3Hrbiegx4r+ftMTwWbU1PRXkzfmmSaSWi74BsbnZ2xveDklg8iQMlr8AE5DVezJusqi3/AJx1lNnvAO7hMUbHRj955a0EOP7h6DrzwLuvxpyMhU1mqb5dLrPR2Gi9WCR0b5aqQwte5pI/RhrHFw4znyI80FzRU3R+tZLzfqjT12g+j1VPlzmh/eMez1fWa/A/fbwR0cPeBckBFxXm3tutqkoHvewSNLS6M4c3Pi0+BVE+qKk9o3H+e35UGkIs3+qKk9o3H+e35U+qKk9o3H+e35UGkKOv9Lcau2Ohs83cS/sSbGyAEeBY4EYPTz8l2wR9zC2LOcADJ8cDC9EGP9nuo9WVeu5LFq6r2vhDj3Hcwjvzg8tka0HaAQ8Y5I9wKkdUVmsKvXwsmkawBmxr6gGGFzaMEADLy0lzn4LgwnPPkcjn7Zbe2a40tVp4P/ObCXxCEBzjGwEuL+eGg9Cc5JLcHPEv2MXG23PTLp4CXVJeTWmTBkdISTuJwPUI/V8ABjqCgvdMySOnayZ25wADnYA3EDk4HTPkF6rkulzorRRmruUjY2DxcccnoAPEnyHKrGlde02qNS1FqoYpGtgYHF8oLHOJdjAiIyBjxPPPQeIXJERAREQEREBERAREQEREBERAREQEREBERAREQEREBERBmuvI9XX24x22moZDQtkaajE1M11S1r+gBk4jIGcHBOedqlO1CwSXvRZttupO9k9XuQ10UfcFvjlzgAAMjDc9fLpdkQUXsudrGltwtWsKctEbf0U/exPLgMAMe1jydwHR3iBzzy606gvVDp+1PuV0eGRsHJ8SfANHi4+SkDwsjvdferhrV1XdbZV1FNTO/wDyRMADC9pIMzwf1if2fAAoJzs8sdbUX2p1vd293JVjbDEc7ooRt27/AO24MYcY4x/aIGgqmWHUt+vGpGQT0M9LTiOQvdM0es/LdgDh0GN38fuVzQEREBERAUffayvoreZrVTuqZOjY2vjj8Dgue9wAb/DJ56KQRBQezS132Gpqblq6nLKuV4Pel8LwYwBsjYGOJY1pB4PXg5PhV62w6zs/aNLf9IUJELziSN01O1s/752956u4+sD1B6jkhbMiDjZBHXwxVFfEA9uHta/Y8xPLcHDhkbhkjc0+aoOlv9Nl2/2VP/24lf7jXst8IleyR+TjETHSHkHna0dOOv8ABZpp6puFL2mV99q6KrbDUMY2M9y5x/RhjeWjkZ2k/wB6DVkXnTTCop2zNDhuAOHAtcMjOC08g+4r0QEREBERAREQEREBERAREQEREBERAREQEREBERAREQEREBERAREQEREBERAREQEREBERAREQEREBERAREQEREBERAREQEREBERAREQEREBERAREQEREBERAREQEREBERAREQEREBERAREQEREBERAREQEREBERAREQEREBERAREQEREBERAREQEREBERAREQEREBERAREQEREBERARE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6" name="AutoShape 8" descr="data:image/jpeg;base64,/9j/4AAQSkZJRgABAQAAAQABAAD/2wCEAAkGBwgHBhQIBxQWFRUWGBgYFRgUGBcXHRYfFxgbHhYgHRQcIC0sIhsmIRkaLT0iJykrLjouHyQ/OD8sQyg0OisBCgoKBQUFDgUFDisZExkrKysrKysrKysrKysrKysrKysrKysrKysrKysrKysrKysrKysrKysrKysrKysrKysrK//AABEIAJkBSgMBIgACEQEDEQH/xAAcAAEAAwEBAQEBAAAAAAAAAAAABQYHBAMCAQj/xABGEAABAwMDAQQGBQkECwEAAAABAAIDBAURBhIhMQcTQVEWIlVhlNIUF1SBkQgVIzJCUnGToWKx0dM3Q3OCg5Kys8Hh8CT/xAAUAQEAAAAAAAAAAAAAAAAAAAAA/8QAFBEBAAAAAAAAAAAAAAAAAAAAAP/aAAwDAQACEQMRAD8A3FERAREQEREBERAREQEREBERAREQEREBERAREQEREBERAREQEREBERAREQEREBERAREQEREBERAREQEREBERAREQEREBERAREQVPVvaDZNLTdxWd5I4AF7YGb+6DuGF5JAbuPQE5Kn7PdKO82yO5W526ORu5p6fiPAg5BHmFxXuwUdXY6ujp42NNSx+8gAbnuZta49MkYHJPgqV+T5Xmq0M6md1hme0fweGvHh5ud59EE4O0e1DVY0zNFUsnc/YN8QDT1w7O7OwgZzjp1xyrmOQs00lb2aj7SazV0mHRQn6LSnnBcxoEr2nyHrAEcHefJXa6akslnlEV0qYYnHoJJGNP/KTnCCVRcNpvFuvMBntUsczQdpdG5rwD5Eg8HkLuQEXFeZ6yltUk9sj72VrSY4ydu8+A3HpnzVE9Ku0f2M34iP8AxQaQizf0q7R/YzfiI/8AFPSrtH9jN+Ij/wAUGkL5kkZEwvkIAAJJPAAHUk+S+adz3QNdKMEgZHkcchfNZSwVtK6lq2h7Hgtc1wyHA9QR5IKdS9qOnaq/R2hhlBldtildHtilJ4bseTkgngHGCVabzcRara+ueySQMGSyFu95GRna3IzjOf4ArL/ygqBtNYqS6UYDXU8wYzAADQ5uW4b0wHRN4wf71etXahhteiZb00gZhzF15fI3EQHjy5w+7KD40Vre160ZK+0tlAiLQ7vWBudwOMEEg9D/AEVnVQ7LtLHSmko6OYDvX/pJuMes4D1f90AN+4+as0tdSw1TKWV7Q+TOxpcA5+0Eu2t6nABKDpREQEREBERAREQEREBERAREQEREBERAREQEREBERAREQfh6cLA7BU3Oz6muukrID39TUBsLucQsJkMkpOcANjc3+1kjrjC0649o+mqWidLTzNlkDzE2CL1pZJA4tDWxdeSOHYx7zkJoXTc9DJLf76Gmuq8OmwBiFvGyJvuaA0E5OSBycAoJ7T9opbDZorVQDDImho6ZPm44/accknzJXDaNI2WzXGouFJH+lqJHSSOf6xy4lxDc9G5ceB/4U+s81hfJb9eHaRs87YGtwa2oL2tMbXZ/RR5PMjh1PQD+gRfZ5Ssl7VrpcrMMUYAiOzIY+bMZdtAGCQWy8+G/yctXVdsNTp+zvg0zZy3iN7mNYQ/DWEbi5w/aJd49TlWJAREQEREBEXBe7xQWG3m4XV4ZG0tBcQTjc4NbwPeR/wDBBXe16g/OPZ1Vxt6sYJR/wnNefHxDSPvVU0F3+t4KA1AzSW+KPdn/AF9S1ga3hw5bG3nOf1j4jpOam1GNUuOl9HSskfK3FTOzEkdNE4Yed4OHSOHAaD55wrhYrRR2K1R222t2xxjDR/UknxcSSSfMoPS609XU290Fvk7l7sASbBJt5G4hhOC7GcZ4BwcHGDlYs0Vl7daKOOSWUvppHvfO8yOLtszTz4DDRwMAeGFsCzC9uae32gA8KSTP4VCDT0REBERAREQEREBERAREQEREHBe7zb7FQOrrrI2Ng8T4k9A1o5c446DJUTpnXNi1LHM+3vI7jBl71pj2A55O7jHquzzxjlTNZbaOrqo6qpja58RJic4ZLC4YJHvwsZ0Bbzq3tAulRUbTS99mRu0Ym2SP7ljj+56u5w/aLW54JBC9s7VNKPurLe2Z2XuDWP7uQRuJOBh5H6ueN3T345UlqjXFi0u8RXSQ7yN2yNrnuDem5wH6oz4kj3KhflBj6ULfaaQAzSSu7vzGdrAB5AuePw9yvcFtptL6XnqK0967uny1UrxkzObGS8u6+rgYDegGAEEjpnUVs1PbBcLO/ezJaeCC0jGQ5p6HkfcR5qWWXfk80EtNol9TL0lne5v8Gtaz/qa78FqKDzqJ4aaB09S4MY0FznOIAaAMklx6ADxUP6Z6V+30fxEPzKVrqSCvon0dWNzJGlj2nPrNcMOHHmCVV/qw0V9ij/F/zIJP0z0r9vo/iIfmT0z0r9vo/iIfmUZ9WOivsUf4v+ZPqw0V9ij/ABf8yC2QyxzxCaEhzXAFpacggjIII6gjxX2vKlgjpaZtPAMNYA1oHgGjAH4BfU7nMhc+MZIBIHmQOAgg7NozTljqzV2umYyQ/t8udz1w5xJGc846qfWb+m+ufYb/AIhvyJ6b659hv+Ib8iDSDyqpVdm+j6upfU1NIxz3uLnuLpMuLjlxPreJKgvTfXPsN/xDfkT031z7Df8AEN+RBaLHonTdgrvptnp2xSbS3c0vPBxkYJPkFYFm/pvrn2G/4hvyJ6b659hv+Ib8iDSEWb+m+ufYb/iG/Inpvrn2G/4hvyINIRZv6b659hv+Ib8iem+ufYb/AIhvyINIUffLLbr/AEX0K7xiSPIdtJcASOmdpCo/pvrn2G/4hvyJ6b659hv+Ib8iC8Way2yxUn0SzxMiZnJDABk4xlx6k4A5OSpBZv6b659hv+Ib8iem+ufYb/iG/Ig0GspYq2mdTVGdruDtc5p+5zSCPuKr7+z/AEw+sFY+AmUdJDLOXjHT19+f6qvem+ufYb/iG/Inpvrn2G/4hvyINAoKKC30opqXdtGcbnPeeTk+s8k+PmuhUew6q1ZcLvHSXO1Pp4nE7pTMH7MNJHqhozkgD71eEBERAREQEREBERAREQEREETqu5fmfTNTcR1jhke3wyQ07Rn3nCpfYDbfoOhBUuHM8r3/AHNwxv3eoT960KvoqW40rqWuY2RjuHNeMh2DnkH3hftDRUtvpW0lCxscbRhrWANa3nPAHvJQZRd3fn7t9pqQ8spItzh4B21z8/xy+L8B/FWTtqrpKDs7qO56yFkRPkHvG78QCPvVsgs1sprm+5wQxtmeMPkDQHuHHBd1I9Vv4Belzt9JdaF1DcGNkjeMOa4ZB/8Afv65QU/s8vFnoNN26x08jXSyU7XlkeXlmWb3uk252Dc7GXY5P4XpRVi05Z9PxOjs8EcQccu2Dl3llx5KlUHJdqCK62uW3VBcGysfG4sIDgHtIJBIPPPkVnf1I6f+1V382L/KWnogzD6kdP8A2qu/mxf5SfUjp/7VXfzYv8paeiDwoKVlDRR0kRJEbWsBdySGgAZPnwvdEQEREBERAREQEREBERAREQEREBERAREQEREBERAREQEREBERAREQEREBERAREQEREBERAREQZP2s3HXOmM3eyVWaYkBzO5hJgJ4GXFpJYT+0TwT7wrHNdZWdmf52+njf3Ik+l91HgknIHcEYyT6m3G7PvVqukVHPbpIrkGmIscJN+Nu3Hrbiegx4r+ftMTwWbU1PRXkzfmmSaSWi74BsbnZ2xveDklg8iQMlr8AE5DVezJusqi3/AJx1lNnvAO7hMUbHRj955a0EOP7h6DrzwLuvxpyMhU1mqb5dLrPR2Gi9WCR0b5aqQwte5pI/RhrHFw4znyI80FzRU3R+tZLzfqjT12g+j1VPlzmh/eMez1fWa/A/fbwR0cPeBckBFxXm3tutqkoHvewSNLS6M4c3Pi0+BVE+qKk9o3H+e35UGkIs3+qKk9o3H+e35U+qKk9o3H+e35UGkKOv9Lcau2Ohs83cS/sSbGyAEeBY4EYPTz8l2wR9zC2LOcADJ8cDC9EGP9nuo9WVeu5LFq6r2vhDj3Hcwjvzg8tka0HaAQ8Y5I9wKkdUVmsKvXwsmkawBmxr6gGGFzaMEADLy0lzn4LgwnPPkcjn7Zbe2a40tVp4P/ObCXxCEBzjGwEuL+eGg9Cc5JLcHPEv2MXG23PTLp4CXVJeTWmTBkdISTuJwPUI/V8ABjqCgvdMySOnayZ25wADnYA3EDk4HTPkF6rkulzorRRmruUjY2DxcccnoAPEnyHKrGlde02qNS1FqoYpGtgYHF8oLHOJdjAiIyBjxPPPQeIXJERAREQEREBERAREQEREBERAREQEREBERAREQEREBERBmuvI9XX24x22moZDQtkaajE1M11S1r+gBk4jIGcHBOedqlO1CwSXvRZttupO9k9XuQ10UfcFvjlzgAAMjDc9fLpdkQUXsudrGltwtWsKctEbf0U/exPLgMAMe1jydwHR3iBzzy606gvVDp+1PuV0eGRsHJ8SfANHi4+SkDwsjvdferhrV1XdbZV1FNTO/wDyRMADC9pIMzwf1if2fAAoJzs8sdbUX2p1vd293JVjbDEc7ooRt27/AO24MYcY4x/aIGgqmWHUt+vGpGQT0M9LTiOQvdM0es/LdgDh0GN38fuVzQEREBERAUffayvoreZrVTuqZOjY2vjj8Dgue9wAb/DJ56KQRBQezS132Gpqblq6nLKuV4Pel8LwYwBsjYGOJY1pB4PXg5PhV62w6zs/aNLf9IUJELziSN01O1s/752956u4+sD1B6jkhbMiDjZBHXwxVFfEA9uHta/Y8xPLcHDhkbhkjc0+aoOlv9Nl2/2VP/24lf7jXst8IleyR+TjETHSHkHna0dOOv8ABZpp6puFL2mV99q6KrbDUMY2M9y5x/RhjeWjkZ2k/wB6DVkXnTTCop2zNDhuAOHAtcMjOC08g+4r0QEREBERAREQEREBERAREQEREBERAREQEREBERAREQEREBERAREQEREBERAREQEREBERAREQEREBERAREQEREBERAREQEREBERAREQEREBERAREQEREBERAREQEREBERAREQEREBERAREQEREBERAREQEREBERAREQEREBERAREQEREBERAREQEREBERAREQEREBERAREQEREBERARE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6200" y="228600"/>
            <a:ext cx="88392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3600">
                <a:solidFill>
                  <a:srgbClr val="0000FF"/>
                </a:solidFill>
              </a:rPr>
              <a:t>The formula for Slope-Intercept Form is:  </a:t>
            </a: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2843213" y="1008063"/>
          <a:ext cx="3446462" cy="944562"/>
        </p:xfrm>
        <a:graphic>
          <a:graphicData uri="http://schemas.openxmlformats.org/presentationml/2006/ole">
            <p:oleObj spid="_x0000_s51202" name="Equation" r:id="rId3" imgW="736600" imgH="203200" progId="">
              <p:embed/>
            </p:oleObj>
          </a:graphicData>
        </a:graphic>
      </p:graphicFrame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057400" y="1981200"/>
            <a:ext cx="558534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latin typeface="Times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" charset="0"/>
              </a:rPr>
              <a:t>‘b’</a:t>
            </a:r>
            <a:r>
              <a:rPr lang="en-US" sz="3200" b="1" dirty="0">
                <a:latin typeface="Times" charset="0"/>
              </a:rPr>
              <a:t> is the </a:t>
            </a:r>
            <a:r>
              <a:rPr lang="en-US" sz="3200" b="1" dirty="0">
                <a:solidFill>
                  <a:srgbClr val="FF0000"/>
                </a:solidFill>
                <a:latin typeface="Times" charset="0"/>
              </a:rPr>
              <a:t>y-intercept</a:t>
            </a:r>
            <a:r>
              <a:rPr lang="en-US" sz="3200" b="1" dirty="0">
                <a:latin typeface="Times" charset="0"/>
              </a:rPr>
              <a:t>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latin typeface="Times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" charset="0"/>
              </a:rPr>
              <a:t>‘m’</a:t>
            </a:r>
            <a:r>
              <a:rPr lang="en-US" sz="3200" b="1" dirty="0">
                <a:latin typeface="Times" charset="0"/>
              </a:rPr>
              <a:t> is the </a:t>
            </a:r>
            <a:r>
              <a:rPr lang="en-US" sz="3200" b="1" dirty="0">
                <a:solidFill>
                  <a:srgbClr val="FF0000"/>
                </a:solidFill>
                <a:latin typeface="Times" charset="0"/>
              </a:rPr>
              <a:t>slope</a:t>
            </a:r>
            <a:r>
              <a:rPr lang="en-US" sz="3200" b="1" dirty="0">
                <a:latin typeface="Times" charset="0"/>
              </a:rPr>
              <a:t>.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76200" y="36576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3600">
                <a:solidFill>
                  <a:srgbClr val="0000FF"/>
                </a:solidFill>
              </a:rPr>
              <a:t>On the next three slides we will graph the three equations:  </a:t>
            </a:r>
          </a:p>
        </p:txBody>
      </p:sp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1143000" y="4686300"/>
          <a:ext cx="6788150" cy="1181100"/>
        </p:xfrm>
        <a:graphic>
          <a:graphicData uri="http://schemas.openxmlformats.org/presentationml/2006/ole">
            <p:oleObj spid="_x0000_s51203" name="Equation" r:id="rId4" imgW="2032000" imgH="355600" progId="">
              <p:embed/>
            </p:oleObj>
          </a:graphicData>
        </a:graphic>
      </p:graphicFrame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76200" y="60198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3600">
                <a:solidFill>
                  <a:srgbClr val="0000FF"/>
                </a:solidFill>
              </a:rPr>
              <a:t>using their y-intercepts and slopes.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utoUpdateAnimBg="0"/>
      <p:bldP spid="22543" grpId="0" autoUpdateAnimBg="0"/>
      <p:bldP spid="2254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Microsoft Office\Tools\Gr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4419600" cy="4405313"/>
          </a:xfrm>
          <a:prstGeom prst="rect">
            <a:avLst/>
          </a:prstGeom>
          <a:noFill/>
        </p:spPr>
      </p:pic>
      <p:graphicFrame>
        <p:nvGraphicFramePr>
          <p:cNvPr id="17617" name="Object 209"/>
          <p:cNvGraphicFramePr>
            <a:graphicFrameLocks noChangeAspect="1"/>
          </p:cNvGraphicFramePr>
          <p:nvPr/>
        </p:nvGraphicFramePr>
        <p:xfrm>
          <a:off x="3211513" y="230188"/>
          <a:ext cx="2732087" cy="760412"/>
        </p:xfrm>
        <a:graphic>
          <a:graphicData uri="http://schemas.openxmlformats.org/presentationml/2006/ole">
            <p:oleObj spid="_x0000_s52226" name="Equation" r:id="rId4" imgW="635000" imgH="177800" progId="">
              <p:embed/>
            </p:oleObj>
          </a:graphicData>
        </a:graphic>
      </p:graphicFrame>
      <p:sp>
        <p:nvSpPr>
          <p:cNvPr id="17619" name="Text Box 211"/>
          <p:cNvSpPr txBox="1">
            <a:spLocks noChangeArrowheads="1"/>
          </p:cNvSpPr>
          <p:nvPr/>
        </p:nvSpPr>
        <p:spPr bwMode="auto">
          <a:xfrm>
            <a:off x="5181600" y="1466850"/>
            <a:ext cx="3839570" cy="193899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1)  Plot the y-intercept as a point on the y-axis.  The constant, b = 1, so the y-intercept = 1.</a:t>
            </a:r>
          </a:p>
        </p:txBody>
      </p:sp>
      <p:sp>
        <p:nvSpPr>
          <p:cNvPr id="17620" name="Text Box 212"/>
          <p:cNvSpPr txBox="1">
            <a:spLocks noChangeArrowheads="1"/>
          </p:cNvSpPr>
          <p:nvPr/>
        </p:nvSpPr>
        <p:spPr bwMode="auto">
          <a:xfrm>
            <a:off x="5202072" y="3692834"/>
            <a:ext cx="3581400" cy="26479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2)  Plot more points by counting the slope up the numerator (down if negative) and right the denominator.  The coefficient, m = 2, so the slope = 2/1.</a:t>
            </a:r>
          </a:p>
        </p:txBody>
      </p:sp>
      <p:sp>
        <p:nvSpPr>
          <p:cNvPr id="17621" name="Oval 213"/>
          <p:cNvSpPr>
            <a:spLocks noChangeArrowheads="1"/>
          </p:cNvSpPr>
          <p:nvPr/>
        </p:nvSpPr>
        <p:spPr bwMode="auto">
          <a:xfrm>
            <a:off x="25527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22" name="Oval 214"/>
          <p:cNvSpPr>
            <a:spLocks noChangeArrowheads="1"/>
          </p:cNvSpPr>
          <p:nvPr/>
        </p:nvSpPr>
        <p:spPr bwMode="auto">
          <a:xfrm>
            <a:off x="2819400" y="27622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23" name="Oval 215"/>
          <p:cNvSpPr>
            <a:spLocks noChangeArrowheads="1"/>
          </p:cNvSpPr>
          <p:nvPr/>
        </p:nvSpPr>
        <p:spPr bwMode="auto">
          <a:xfrm>
            <a:off x="3105150" y="22288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27"/>
          <p:cNvGrpSpPr>
            <a:grpSpLocks/>
          </p:cNvGrpSpPr>
          <p:nvPr/>
        </p:nvGrpSpPr>
        <p:grpSpPr bwMode="auto">
          <a:xfrm>
            <a:off x="1825625" y="2847975"/>
            <a:ext cx="922338" cy="423863"/>
            <a:chOff x="1150" y="1794"/>
            <a:chExt cx="581" cy="267"/>
          </a:xfrm>
        </p:grpSpPr>
        <p:sp>
          <p:nvSpPr>
            <p:cNvPr id="17624" name="Line 216"/>
            <p:cNvSpPr>
              <a:spLocks noChangeShapeType="1"/>
            </p:cNvSpPr>
            <p:nvPr/>
          </p:nvSpPr>
          <p:spPr bwMode="auto">
            <a:xfrm flipV="1">
              <a:off x="1660" y="1794"/>
              <a:ext cx="0" cy="24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6" name="Text Box 218"/>
            <p:cNvSpPr txBox="1">
              <a:spLocks noChangeArrowheads="1"/>
            </p:cNvSpPr>
            <p:nvPr/>
          </p:nvSpPr>
          <p:spPr bwMode="auto">
            <a:xfrm>
              <a:off x="1150" y="1830"/>
              <a:ext cx="5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up 2</a:t>
              </a:r>
            </a:p>
          </p:txBody>
        </p:sp>
      </p:grpSp>
      <p:grpSp>
        <p:nvGrpSpPr>
          <p:cNvPr id="3" name="Group 228"/>
          <p:cNvGrpSpPr>
            <a:grpSpLocks/>
          </p:cNvGrpSpPr>
          <p:nvPr/>
        </p:nvGrpSpPr>
        <p:grpSpPr bwMode="auto">
          <a:xfrm>
            <a:off x="1843088" y="2459038"/>
            <a:ext cx="1211262" cy="369887"/>
            <a:chOff x="1161" y="1549"/>
            <a:chExt cx="763" cy="233"/>
          </a:xfrm>
        </p:grpSpPr>
        <p:sp>
          <p:nvSpPr>
            <p:cNvPr id="17625" name="Line 217"/>
            <p:cNvSpPr>
              <a:spLocks noChangeShapeType="1"/>
            </p:cNvSpPr>
            <p:nvPr/>
          </p:nvSpPr>
          <p:spPr bwMode="auto">
            <a:xfrm>
              <a:off x="1660" y="1782"/>
              <a:ext cx="1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7" name="Text Box 219"/>
            <p:cNvSpPr txBox="1">
              <a:spLocks noChangeArrowheads="1"/>
            </p:cNvSpPr>
            <p:nvPr/>
          </p:nvSpPr>
          <p:spPr bwMode="auto">
            <a:xfrm>
              <a:off x="1161" y="1549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right 1</a:t>
              </a:r>
            </a:p>
          </p:txBody>
        </p:sp>
      </p:grpSp>
      <p:grpSp>
        <p:nvGrpSpPr>
          <p:cNvPr id="4" name="Group 229"/>
          <p:cNvGrpSpPr>
            <a:grpSpLocks/>
          </p:cNvGrpSpPr>
          <p:nvPr/>
        </p:nvGrpSpPr>
        <p:grpSpPr bwMode="auto">
          <a:xfrm>
            <a:off x="2730500" y="2306638"/>
            <a:ext cx="922338" cy="482600"/>
            <a:chOff x="1720" y="1453"/>
            <a:chExt cx="581" cy="304"/>
          </a:xfrm>
        </p:grpSpPr>
        <p:sp>
          <p:nvSpPr>
            <p:cNvPr id="17628" name="Line 220"/>
            <p:cNvSpPr>
              <a:spLocks noChangeShapeType="1"/>
            </p:cNvSpPr>
            <p:nvPr/>
          </p:nvSpPr>
          <p:spPr bwMode="auto">
            <a:xfrm flipV="1">
              <a:off x="1828" y="1453"/>
              <a:ext cx="0" cy="28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2" name="Text Box 224"/>
            <p:cNvSpPr txBox="1">
              <a:spLocks noChangeArrowheads="1"/>
            </p:cNvSpPr>
            <p:nvPr/>
          </p:nvSpPr>
          <p:spPr bwMode="auto">
            <a:xfrm>
              <a:off x="1720" y="1526"/>
              <a:ext cx="5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up 2</a:t>
              </a:r>
            </a:p>
          </p:txBody>
        </p:sp>
      </p:grpSp>
      <p:grpSp>
        <p:nvGrpSpPr>
          <p:cNvPr id="5" name="Group 230"/>
          <p:cNvGrpSpPr>
            <a:grpSpLocks/>
          </p:cNvGrpSpPr>
          <p:nvPr/>
        </p:nvGrpSpPr>
        <p:grpSpPr bwMode="auto">
          <a:xfrm>
            <a:off x="2479675" y="1879600"/>
            <a:ext cx="1211263" cy="428625"/>
            <a:chOff x="1562" y="1184"/>
            <a:chExt cx="763" cy="270"/>
          </a:xfrm>
        </p:grpSpPr>
        <p:sp>
          <p:nvSpPr>
            <p:cNvPr id="17629" name="Line 221"/>
            <p:cNvSpPr>
              <a:spLocks noChangeShapeType="1"/>
            </p:cNvSpPr>
            <p:nvPr/>
          </p:nvSpPr>
          <p:spPr bwMode="auto">
            <a:xfrm>
              <a:off x="1828" y="1454"/>
              <a:ext cx="13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3" name="Text Box 225"/>
            <p:cNvSpPr txBox="1">
              <a:spLocks noChangeArrowheads="1"/>
            </p:cNvSpPr>
            <p:nvPr/>
          </p:nvSpPr>
          <p:spPr bwMode="auto">
            <a:xfrm>
              <a:off x="1562" y="1184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right 1</a:t>
              </a:r>
            </a:p>
          </p:txBody>
        </p:sp>
      </p:grpSp>
      <p:sp>
        <p:nvSpPr>
          <p:cNvPr id="17634" name="Line 226"/>
          <p:cNvSpPr>
            <a:spLocks noChangeShapeType="1"/>
          </p:cNvSpPr>
          <p:nvPr/>
        </p:nvSpPr>
        <p:spPr bwMode="auto">
          <a:xfrm flipH="1">
            <a:off x="1425575" y="1538288"/>
            <a:ext cx="2152650" cy="4156075"/>
          </a:xfrm>
          <a:prstGeom prst="line">
            <a:avLst/>
          </a:prstGeom>
          <a:noFill/>
          <a:ln w="28575">
            <a:solidFill>
              <a:srgbClr val="7F308A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9" grpId="0" animBg="1" autoUpdateAnimBg="0"/>
      <p:bldP spid="17620" grpId="0" animBg="1" autoUpdateAnimBg="0"/>
      <p:bldP spid="17621" grpId="0" animBg="1"/>
      <p:bldP spid="17622" grpId="0" animBg="1"/>
      <p:bldP spid="17623" grpId="0" animBg="1"/>
      <p:bldP spid="176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7391400" cy="519113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 dirty="0">
                <a:solidFill>
                  <a:srgbClr val="FFCCFF"/>
                </a:solidFill>
                <a:latin typeface="Arial Black" pitchFamily="34" charset="0"/>
              </a:rPr>
              <a:t>A </a:t>
            </a:r>
            <a:r>
              <a:rPr lang="en-US" sz="2800" i="0" dirty="0">
                <a:solidFill>
                  <a:srgbClr val="FFFF66"/>
                </a:solidFill>
                <a:latin typeface="Arial Black" pitchFamily="34" charset="0"/>
              </a:rPr>
              <a:t>relation</a:t>
            </a:r>
            <a:r>
              <a:rPr lang="en-US" sz="2800" i="0" dirty="0">
                <a:solidFill>
                  <a:srgbClr val="FFCCFF"/>
                </a:solidFill>
                <a:latin typeface="Arial Black" pitchFamily="34" charset="0"/>
              </a:rPr>
              <a:t> is a set of ordered pairs.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76400" y="30480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 dirty="0"/>
              <a:t>{(2,3), (-1,5), (4,-2), (9,9),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76400" y="3048000"/>
            <a:ext cx="5486400" cy="685800"/>
          </a:xfrm>
          <a:prstGeom prst="rect">
            <a:avLst/>
          </a:prstGeom>
          <a:noFill/>
          <a:ln w="76200" cap="rnd">
            <a:solidFill>
              <a:srgbClr val="CC3399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391400" y="2667000"/>
            <a:ext cx="121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CC3399"/>
                </a:solidFill>
              </a:rPr>
              <a:t>This is a relation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7162800" y="3276600"/>
            <a:ext cx="838200" cy="762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95400" y="1066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The </a:t>
            </a:r>
            <a:r>
              <a:rPr lang="en-US" b="1" i="0" u="sng">
                <a:solidFill>
                  <a:srgbClr val="00CC00"/>
                </a:solidFill>
              </a:rPr>
              <a:t>domain</a:t>
            </a:r>
            <a:r>
              <a:rPr lang="en-US" i="0"/>
              <a:t> is the set of all x values in the relation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676400" y="30480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 dirty="0"/>
              <a:t>{(</a:t>
            </a:r>
            <a:r>
              <a:rPr lang="en-US" sz="2800" i="0" dirty="0">
                <a:solidFill>
                  <a:srgbClr val="00CC00"/>
                </a:solidFill>
              </a:rPr>
              <a:t>2</a:t>
            </a:r>
            <a:r>
              <a:rPr lang="en-US" sz="2800" i="0" dirty="0"/>
              <a:t>,3), (</a:t>
            </a:r>
            <a:r>
              <a:rPr lang="en-US" sz="2800" i="0" dirty="0">
                <a:solidFill>
                  <a:srgbClr val="00CC00"/>
                </a:solidFill>
              </a:rPr>
              <a:t>-1</a:t>
            </a:r>
            <a:r>
              <a:rPr lang="en-US" sz="2800" i="0" dirty="0"/>
              <a:t>,5), (</a:t>
            </a:r>
            <a:r>
              <a:rPr lang="en-US" sz="2800" i="0" dirty="0">
                <a:solidFill>
                  <a:srgbClr val="00CC00"/>
                </a:solidFill>
              </a:rPr>
              <a:t>4</a:t>
            </a:r>
            <a:r>
              <a:rPr lang="en-US" sz="2800" i="0" dirty="0"/>
              <a:t>,-2), (</a:t>
            </a:r>
            <a:r>
              <a:rPr lang="en-US" sz="2800" i="0" dirty="0">
                <a:solidFill>
                  <a:srgbClr val="00CC00"/>
                </a:solidFill>
              </a:rPr>
              <a:t>9</a:t>
            </a:r>
            <a:r>
              <a:rPr lang="en-US" sz="2800" i="0" dirty="0"/>
              <a:t>,9), 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371600" y="5562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The </a:t>
            </a:r>
            <a:r>
              <a:rPr lang="en-US" b="1" i="0" u="sng">
                <a:solidFill>
                  <a:srgbClr val="66CCFF"/>
                </a:solidFill>
              </a:rPr>
              <a:t>range</a:t>
            </a:r>
            <a:r>
              <a:rPr lang="en-US" i="0"/>
              <a:t> is the set of all y values in the relation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676400" y="30480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 dirty="0"/>
              <a:t>{(2,</a:t>
            </a:r>
            <a:r>
              <a:rPr lang="en-US" sz="2800" i="0" dirty="0">
                <a:solidFill>
                  <a:srgbClr val="66CCFF"/>
                </a:solidFill>
              </a:rPr>
              <a:t>3</a:t>
            </a:r>
            <a:r>
              <a:rPr lang="en-US" sz="2800" i="0" dirty="0"/>
              <a:t>), (-1,</a:t>
            </a:r>
            <a:r>
              <a:rPr lang="en-US" sz="2800" i="0" dirty="0">
                <a:solidFill>
                  <a:srgbClr val="66CCFF"/>
                </a:solidFill>
              </a:rPr>
              <a:t>5</a:t>
            </a:r>
            <a:r>
              <a:rPr lang="en-US" sz="2800" i="0" dirty="0"/>
              <a:t>), (4,</a:t>
            </a:r>
            <a:r>
              <a:rPr lang="en-US" sz="2800" i="0" dirty="0">
                <a:solidFill>
                  <a:srgbClr val="66CCFF"/>
                </a:solidFill>
              </a:rPr>
              <a:t>-2</a:t>
            </a:r>
            <a:r>
              <a:rPr lang="en-US" sz="2800" i="0" dirty="0"/>
              <a:t>), (9,</a:t>
            </a:r>
            <a:r>
              <a:rPr lang="en-US" sz="2800" i="0" dirty="0">
                <a:solidFill>
                  <a:srgbClr val="66CCFF"/>
                </a:solidFill>
              </a:rPr>
              <a:t>9</a:t>
            </a:r>
            <a:r>
              <a:rPr lang="en-US" sz="2800" i="0" dirty="0"/>
              <a:t>), (0,</a:t>
            </a:r>
            <a:r>
              <a:rPr lang="en-US" sz="2800" i="0" dirty="0">
                <a:solidFill>
                  <a:srgbClr val="66CCFF"/>
                </a:solidFill>
              </a:rPr>
              <a:t>-6</a:t>
            </a:r>
            <a:r>
              <a:rPr lang="en-US" sz="2800" i="0" dirty="0"/>
              <a:t>)}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514600" y="167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00CC00"/>
                </a:solidFill>
              </a:rPr>
              <a:t>domain</a:t>
            </a:r>
            <a:r>
              <a:rPr lang="en-US" i="0">
                <a:solidFill>
                  <a:srgbClr val="00CC00"/>
                </a:solidFill>
              </a:rPr>
              <a:t> = {-1,0,2,4,9}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990600" y="22098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>
                <a:solidFill>
                  <a:srgbClr val="CC3399"/>
                </a:solidFill>
              </a:rPr>
              <a:t>These are the x values written in a set from smallest to largest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819400" y="480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>
                <a:solidFill>
                  <a:srgbClr val="66CCFF"/>
                </a:solidFill>
              </a:rPr>
              <a:t>range</a:t>
            </a:r>
            <a:r>
              <a:rPr lang="en-US" i="0">
                <a:solidFill>
                  <a:srgbClr val="66CCFF"/>
                </a:solidFill>
              </a:rPr>
              <a:t> = {-6,-2,3,5,9}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066800" y="41910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>
                <a:solidFill>
                  <a:srgbClr val="CC3399"/>
                </a:solidFill>
              </a:rPr>
              <a:t>These are the y values written in a set from smallest to largest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nimBg="1"/>
      <p:bldP spid="3077" grpId="0" autoUpdateAnimBg="0"/>
      <p:bldP spid="3078" grpId="0" animBg="1"/>
      <p:bldP spid="3079" grpId="0" autoUpdateAnimBg="0"/>
      <p:bldP spid="3080" grpId="0" autoUpdateAnimBg="0"/>
      <p:bldP spid="3081" grpId="0" autoUpdateAnimBg="0"/>
      <p:bldP spid="3082" grpId="0" autoUpdateAnimBg="0"/>
      <p:bldP spid="3083" grpId="0" autoUpdateAnimBg="0"/>
      <p:bldP spid="3084" grpId="0" autoUpdateAnimBg="0"/>
      <p:bldP spid="3085" grpId="0" autoUpdateAnimBg="0"/>
      <p:bldP spid="308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Microsoft Office\Tools\Gr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4419600" cy="4405313"/>
          </a:xfrm>
          <a:prstGeom prst="rect">
            <a:avLst/>
          </a:prstGeom>
          <a:noFill/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181600" y="1466850"/>
            <a:ext cx="3757684" cy="193899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1)  Plot the y-intercept as a point on the y-axis.  The constant, b = -4, so the y-intercept = -4.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181600" y="3447178"/>
            <a:ext cx="3581400" cy="26479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2)  Plot more points by counting the slope up the numerator (down if negative) and right the denominator.  The coefficient, m = -1, so the slope = -1/1.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552700" y="45910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3105150" y="51244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857375" y="4943475"/>
            <a:ext cx="1211263" cy="385763"/>
            <a:chOff x="1170" y="3114"/>
            <a:chExt cx="763" cy="243"/>
          </a:xfrm>
        </p:grpSpPr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1696" y="3114"/>
              <a:ext cx="1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1170" y="3126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right 1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901950" y="4691063"/>
            <a:ext cx="1058863" cy="600075"/>
            <a:chOff x="1828" y="2955"/>
            <a:chExt cx="667" cy="378"/>
          </a:xfrm>
        </p:grpSpPr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1828" y="3174"/>
              <a:ext cx="0" cy="15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1914" y="2955"/>
              <a:ext cx="5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down 1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940050" y="4881563"/>
            <a:ext cx="1349375" cy="366712"/>
            <a:chOff x="1852" y="3075"/>
            <a:chExt cx="850" cy="231"/>
          </a:xfrm>
        </p:grpSpPr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1852" y="3272"/>
              <a:ext cx="13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1939" y="3075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right 1</a:t>
              </a:r>
            </a:p>
          </p:txBody>
        </p:sp>
      </p:grpSp>
      <p:sp>
        <p:nvSpPr>
          <p:cNvPr id="23573" name="Line 21"/>
          <p:cNvSpPr>
            <a:spLocks noChangeShapeType="1"/>
          </p:cNvSpPr>
          <p:nvPr/>
        </p:nvSpPr>
        <p:spPr bwMode="auto">
          <a:xfrm flipH="1" flipV="1">
            <a:off x="482600" y="2479675"/>
            <a:ext cx="3249613" cy="3311525"/>
          </a:xfrm>
          <a:prstGeom prst="line">
            <a:avLst/>
          </a:prstGeom>
          <a:noFill/>
          <a:ln w="28575">
            <a:solidFill>
              <a:srgbClr val="7F308A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74" name="Object 22"/>
          <p:cNvGraphicFramePr>
            <a:graphicFrameLocks noChangeAspect="1"/>
          </p:cNvGraphicFramePr>
          <p:nvPr/>
        </p:nvGraphicFramePr>
        <p:xfrm>
          <a:off x="3016250" y="306388"/>
          <a:ext cx="2987675" cy="784225"/>
        </p:xfrm>
        <a:graphic>
          <a:graphicData uri="http://schemas.openxmlformats.org/presentationml/2006/ole">
            <p:oleObj spid="_x0000_s53250" name="Equation" r:id="rId4" imgW="673100" imgH="177800" progId="">
              <p:embed/>
            </p:oleObj>
          </a:graphicData>
        </a:graphic>
      </p:graphicFrame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2838450" y="48577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751013" y="4675188"/>
            <a:ext cx="962025" cy="366712"/>
            <a:chOff x="1103" y="2945"/>
            <a:chExt cx="606" cy="231"/>
          </a:xfrm>
        </p:grpSpPr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 rot="16200000" flipH="1">
              <a:off x="1569" y="3061"/>
              <a:ext cx="183" cy="1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1103" y="2945"/>
              <a:ext cx="6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down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  <p:bldP spid="23557" grpId="0" animBg="1" autoUpdateAnimBg="0"/>
      <p:bldP spid="23558" grpId="0" animBg="1"/>
      <p:bldP spid="23560" grpId="0" animBg="1"/>
      <p:bldP spid="23573" grpId="0" animBg="1"/>
      <p:bldP spid="2357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Microsoft Office\Tools\Gr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4419600" cy="4405313"/>
          </a:xfrm>
          <a:prstGeom prst="rect">
            <a:avLst/>
          </a:prstGeom>
          <a:noFill/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181600" y="1466850"/>
            <a:ext cx="3832746" cy="193899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1)  Plot the y-intercept as a point on the y-axis.  The constant, b = -2, so the y-intercept = -2.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181600" y="3488122"/>
            <a:ext cx="3581400" cy="26479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2)  Plot more points by counting the slope up the numerator (down if negative) and right the denominator.  The coefficient, m = 3/2, so the slope = 3/2.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2552700" y="4076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624263" y="25082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182813" y="3019425"/>
            <a:ext cx="974725" cy="366713"/>
            <a:chOff x="1375" y="1902"/>
            <a:chExt cx="614" cy="231"/>
          </a:xfrm>
        </p:grpSpPr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 flipV="1">
              <a:off x="1683" y="2121"/>
              <a:ext cx="30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1375" y="1902"/>
              <a:ext cx="5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right 2</a:t>
              </a:r>
            </a:p>
          </p:txBody>
        </p:sp>
      </p:grp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1597025" y="1635125"/>
            <a:ext cx="2749550" cy="4065588"/>
          </a:xfrm>
          <a:prstGeom prst="line">
            <a:avLst/>
          </a:prstGeom>
          <a:noFill/>
          <a:ln w="28575">
            <a:solidFill>
              <a:srgbClr val="7F308A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3089275" y="33004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038350" y="3355975"/>
            <a:ext cx="673100" cy="752475"/>
            <a:chOff x="1284" y="2114"/>
            <a:chExt cx="424" cy="474"/>
          </a:xfrm>
        </p:grpSpPr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 rot="5400000" flipH="1" flipV="1">
              <a:off x="1423" y="2346"/>
              <a:ext cx="474" cy="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1284" y="2242"/>
              <a:ext cx="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up 3</a:t>
              </a:r>
            </a:p>
          </p:txBody>
        </p:sp>
      </p:grpSp>
      <p:graphicFrame>
        <p:nvGraphicFramePr>
          <p:cNvPr id="24598" name="Object 22"/>
          <p:cNvGraphicFramePr>
            <a:graphicFrameLocks noChangeAspect="1"/>
          </p:cNvGraphicFramePr>
          <p:nvPr/>
        </p:nvGraphicFramePr>
        <p:xfrm>
          <a:off x="3033713" y="19050"/>
          <a:ext cx="2681287" cy="1355725"/>
        </p:xfrm>
        <a:graphic>
          <a:graphicData uri="http://schemas.openxmlformats.org/presentationml/2006/ole">
            <p:oleObj spid="_x0000_s54274" name="Equation" r:id="rId4" imgW="698500" imgH="355600" progId="">
              <p:embed/>
            </p:oleObj>
          </a:graphicData>
        </a:graphic>
      </p:graphicFrame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994025" y="2187575"/>
            <a:ext cx="969963" cy="390525"/>
            <a:chOff x="1886" y="1378"/>
            <a:chExt cx="611" cy="246"/>
          </a:xfrm>
        </p:grpSpPr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1886" y="1378"/>
              <a:ext cx="6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right 2</a:t>
              </a:r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 flipV="1">
              <a:off x="2009" y="1624"/>
              <a:ext cx="30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614613" y="2565400"/>
            <a:ext cx="673100" cy="752475"/>
            <a:chOff x="1647" y="1616"/>
            <a:chExt cx="424" cy="474"/>
          </a:xfrm>
        </p:grpSpPr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 rot="5400000" flipH="1" flipV="1">
              <a:off x="1762" y="1848"/>
              <a:ext cx="474" cy="1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1647" y="1708"/>
              <a:ext cx="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up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 autoUpdateAnimBg="0"/>
      <p:bldP spid="24580" grpId="0" animBg="1" autoUpdateAnimBg="0"/>
      <p:bldP spid="24581" grpId="0" animBg="1"/>
      <p:bldP spid="24582" grpId="0" animBg="1"/>
      <p:bldP spid="24592" grpId="0" animBg="1"/>
      <p:bldP spid="2459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199438" cy="1392238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4000">
                <a:solidFill>
                  <a:srgbClr val="0000FF"/>
                </a:solidFill>
              </a:rPr>
              <a:t>Sometimes we must solve the equation for </a:t>
            </a:r>
            <a:r>
              <a:rPr lang="en-US" sz="4000" i="1">
                <a:solidFill>
                  <a:srgbClr val="0000FF"/>
                </a:solidFill>
              </a:rPr>
              <a:t>y</a:t>
            </a:r>
            <a:r>
              <a:rPr lang="en-US" sz="4000">
                <a:solidFill>
                  <a:srgbClr val="0000FF"/>
                </a:solidFill>
              </a:rPr>
              <a:t> before we can graph it.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614738" y="1917700"/>
          <a:ext cx="2163762" cy="590550"/>
        </p:xfrm>
        <a:graphic>
          <a:graphicData uri="http://schemas.openxmlformats.org/presentationml/2006/ole">
            <p:oleObj spid="_x0000_s55298" name="Equation" r:id="rId3" imgW="647700" imgH="177800" progId="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957388" y="2813050"/>
          <a:ext cx="5472112" cy="590550"/>
        </p:xfrm>
        <a:graphic>
          <a:graphicData uri="http://schemas.openxmlformats.org/presentationml/2006/ole">
            <p:oleObj spid="_x0000_s55299" name="Equation" r:id="rId4" imgW="1638300" imgH="177800" progId="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579813" y="3736975"/>
          <a:ext cx="2460625" cy="590550"/>
        </p:xfrm>
        <a:graphic>
          <a:graphicData uri="http://schemas.openxmlformats.org/presentationml/2006/ole">
            <p:oleObj spid="_x0000_s55300" name="Equation" r:id="rId5" imgW="736600" imgH="177800" progId="">
              <p:embed/>
            </p:oleObj>
          </a:graphicData>
        </a:graphic>
      </p:graphicFrame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48269" y="4865688"/>
            <a:ext cx="84138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 dirty="0">
                <a:latin typeface="Times" charset="0"/>
              </a:rPr>
              <a:t>The constant, </a:t>
            </a:r>
            <a:r>
              <a:rPr lang="en-US" altLang="en-US" sz="3000" b="1" dirty="0">
                <a:solidFill>
                  <a:srgbClr val="FF0000"/>
                </a:solidFill>
                <a:latin typeface="Times" charset="0"/>
              </a:rPr>
              <a:t>b = 3</a:t>
            </a:r>
            <a:r>
              <a:rPr lang="en-US" altLang="en-US" sz="3000" b="1" dirty="0">
                <a:latin typeface="Times" charset="0"/>
              </a:rPr>
              <a:t> is the y-intercept.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57451" y="5437188"/>
            <a:ext cx="7535649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 dirty="0">
                <a:latin typeface="Times" charset="0"/>
              </a:rPr>
              <a:t>The coefficient, </a:t>
            </a:r>
            <a:r>
              <a:rPr lang="en-US" altLang="en-US" sz="3000" b="1" dirty="0">
                <a:solidFill>
                  <a:srgbClr val="FF0000"/>
                </a:solidFill>
                <a:latin typeface="Times" charset="0"/>
              </a:rPr>
              <a:t>m = -2</a:t>
            </a:r>
            <a:r>
              <a:rPr lang="en-US" altLang="en-US" sz="3000" b="1" dirty="0">
                <a:latin typeface="Times" charset="0"/>
              </a:rPr>
              <a:t> is the slope.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utoUpdateAnimBg="0"/>
      <p:bldP spid="2560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Microsoft Office\Tools\Gr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4419600" cy="4405313"/>
          </a:xfrm>
          <a:prstGeom prst="rect">
            <a:avLst/>
          </a:prstGeom>
          <a:noFill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181600" y="1466850"/>
            <a:ext cx="3581400" cy="15525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" charset="0"/>
              </a:rPr>
              <a:t>1)  Plot the y-intercept as a point on the y-axis.  The constant, b = 3, so the y-intercept = 3.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181600" y="3208338"/>
            <a:ext cx="3581400" cy="26479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" charset="0"/>
              </a:rPr>
              <a:t>2)  Plot more points by counting the slope up the numerator (down if negative) and right the denominator.  The coefficient, m = -2, so the slope = -2/1.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2573338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3105150" y="38163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38325" y="3367088"/>
            <a:ext cx="1211263" cy="385762"/>
            <a:chOff x="1170" y="3114"/>
            <a:chExt cx="763" cy="243"/>
          </a:xfrm>
        </p:grpSpPr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1696" y="3114"/>
              <a:ext cx="1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1170" y="3126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right 1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998663" y="3479800"/>
            <a:ext cx="903287" cy="558800"/>
            <a:chOff x="1259" y="2192"/>
            <a:chExt cx="569" cy="352"/>
          </a:xfrm>
        </p:grpSpPr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1828" y="2192"/>
              <a:ext cx="0" cy="2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1259" y="2313"/>
              <a:ext cx="5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down 2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520950" y="3906838"/>
            <a:ext cx="1211263" cy="381000"/>
            <a:chOff x="1588" y="2461"/>
            <a:chExt cx="763" cy="240"/>
          </a:xfrm>
        </p:grpSpPr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1840" y="2461"/>
              <a:ext cx="15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1588" y="2470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right 1</a:t>
              </a:r>
            </a:p>
          </p:txBody>
        </p:sp>
      </p:grpSp>
      <p:sp>
        <p:nvSpPr>
          <p:cNvPr id="26640" name="Line 16"/>
          <p:cNvSpPr>
            <a:spLocks noChangeShapeType="1"/>
          </p:cNvSpPr>
          <p:nvPr/>
        </p:nvSpPr>
        <p:spPr bwMode="auto">
          <a:xfrm flipH="1" flipV="1">
            <a:off x="2022475" y="1536700"/>
            <a:ext cx="2055813" cy="4157663"/>
          </a:xfrm>
          <a:prstGeom prst="line">
            <a:avLst/>
          </a:prstGeom>
          <a:noFill/>
          <a:ln w="28575">
            <a:solidFill>
              <a:srgbClr val="7F308A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2838450" y="32988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704975" y="2924175"/>
            <a:ext cx="958850" cy="450850"/>
            <a:chOff x="1074" y="1842"/>
            <a:chExt cx="604" cy="284"/>
          </a:xfrm>
        </p:grpSpPr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 rot="5400000">
              <a:off x="1537" y="1986"/>
              <a:ext cx="279" cy="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1074" y="1842"/>
              <a:ext cx="5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down 2</a:t>
              </a:r>
            </a:p>
          </p:txBody>
        </p:sp>
      </p:grpSp>
      <p:graphicFrame>
        <p:nvGraphicFramePr>
          <p:cNvPr id="26647" name="Object 23"/>
          <p:cNvGraphicFramePr>
            <a:graphicFrameLocks noChangeAspect="1"/>
          </p:cNvGraphicFramePr>
          <p:nvPr/>
        </p:nvGraphicFramePr>
        <p:xfrm>
          <a:off x="2962275" y="428625"/>
          <a:ext cx="3346450" cy="803275"/>
        </p:xfrm>
        <a:graphic>
          <a:graphicData uri="http://schemas.openxmlformats.org/presentationml/2006/ole">
            <p:oleObj spid="_x0000_s56322" name="Equation" r:id="rId4" imgW="736600" imgH="177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 autoUpdateAnimBg="0"/>
      <p:bldP spid="26628" grpId="0" animBg="1" autoUpdateAnimBg="0"/>
      <p:bldP spid="26629" grpId="0" animBg="1"/>
      <p:bldP spid="26630" grpId="0" animBg="1"/>
      <p:bldP spid="26640" grpId="0" animBg="1"/>
      <p:bldP spid="266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144838" y="1765300"/>
          <a:ext cx="2700337" cy="3124200"/>
        </p:xfrm>
        <a:graphic>
          <a:graphicData uri="http://schemas.openxmlformats.org/presentationml/2006/ole">
            <p:oleObj spid="_x0000_s40962" name="Equation" r:id="rId3" imgW="698500" imgH="812800" progId="">
              <p:embed/>
            </p:oleObj>
          </a:graphicData>
        </a:graphic>
      </p:graphicFrame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250825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4000">
                <a:solidFill>
                  <a:srgbClr val="0000FF"/>
                </a:solidFill>
              </a:rPr>
              <a:t>  These equations are all in </a:t>
            </a:r>
            <a:r>
              <a:rPr lang="en-US" altLang="en-US" sz="4000" b="1">
                <a:solidFill>
                  <a:srgbClr val="FF0000"/>
                </a:solidFill>
              </a:rPr>
              <a:t>Slope-Intercept Form:  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760413" y="5229225"/>
            <a:ext cx="7696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i="1">
                <a:solidFill>
                  <a:srgbClr val="0000FF"/>
                </a:solidFill>
                <a:latin typeface="Times" charset="0"/>
              </a:rPr>
              <a:t>Notice that these equations are all solved for 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2286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3600">
                <a:solidFill>
                  <a:srgbClr val="0000FF"/>
                </a:solidFill>
              </a:rPr>
              <a:t>Just by looking at an equation in this form, we can draw the line (no tables). 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447800" y="1309093"/>
            <a:ext cx="645425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b="1" dirty="0">
                <a:latin typeface="Times" charset="0"/>
              </a:rPr>
              <a:t>The </a:t>
            </a:r>
            <a:r>
              <a:rPr lang="en-US" altLang="en-US" sz="2800" b="1" dirty="0">
                <a:solidFill>
                  <a:srgbClr val="FF0000"/>
                </a:solidFill>
                <a:latin typeface="Times" charset="0"/>
              </a:rPr>
              <a:t>constant</a:t>
            </a:r>
            <a:r>
              <a:rPr lang="en-US" altLang="en-US" sz="2800" b="1" dirty="0">
                <a:latin typeface="Times" charset="0"/>
              </a:rPr>
              <a:t> is the </a:t>
            </a:r>
            <a:r>
              <a:rPr lang="en-US" altLang="en-US" sz="2800" b="1" dirty="0">
                <a:solidFill>
                  <a:srgbClr val="FF0000"/>
                </a:solidFill>
                <a:latin typeface="Times" charset="0"/>
              </a:rPr>
              <a:t>y-intercept.</a:t>
            </a:r>
            <a:r>
              <a:rPr lang="en-US" altLang="en-US" sz="2800" b="1" dirty="0">
                <a:latin typeface="Times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b="1" dirty="0">
                <a:latin typeface="Times" charset="0"/>
              </a:rPr>
              <a:t>The </a:t>
            </a:r>
            <a:r>
              <a:rPr lang="en-US" altLang="en-US" sz="2800" b="1" dirty="0">
                <a:solidFill>
                  <a:srgbClr val="FF0000"/>
                </a:solidFill>
                <a:latin typeface="Times" charset="0"/>
              </a:rPr>
              <a:t>coefficient</a:t>
            </a:r>
            <a:r>
              <a:rPr lang="en-US" altLang="en-US" sz="2800" b="1" dirty="0">
                <a:latin typeface="Times" charset="0"/>
              </a:rPr>
              <a:t> is the </a:t>
            </a:r>
            <a:r>
              <a:rPr lang="en-US" altLang="en-US" sz="2800" b="1" dirty="0">
                <a:solidFill>
                  <a:srgbClr val="FF0000"/>
                </a:solidFill>
                <a:latin typeface="Times" charset="0"/>
              </a:rPr>
              <a:t>slope</a:t>
            </a:r>
            <a:r>
              <a:rPr lang="en-US" altLang="en-US" sz="2800" b="1" dirty="0">
                <a:latin typeface="Times" charset="0"/>
              </a:rPr>
              <a:t>.</a:t>
            </a: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57200" y="3143250"/>
          <a:ext cx="2122488" cy="590550"/>
        </p:xfrm>
        <a:graphic>
          <a:graphicData uri="http://schemas.openxmlformats.org/presentationml/2006/ole">
            <p:oleObj spid="_x0000_s41986" name="Equation" r:id="rId3" imgW="635000" imgH="177800" progId="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57200" y="4405313"/>
          <a:ext cx="2249488" cy="590550"/>
        </p:xfrm>
        <a:graphic>
          <a:graphicData uri="http://schemas.openxmlformats.org/presentationml/2006/ole">
            <p:oleObj spid="_x0000_s41987" name="Equation" r:id="rId4" imgW="673100" imgH="177800" progId="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457200" y="5267325"/>
          <a:ext cx="2335213" cy="1181100"/>
        </p:xfrm>
        <a:graphic>
          <a:graphicData uri="http://schemas.openxmlformats.org/presentationml/2006/ole">
            <p:oleObj spid="_x0000_s41988" name="Equation" r:id="rId5" imgW="698500" imgH="355600" progId="">
              <p:embed/>
            </p:oleObj>
          </a:graphicData>
        </a:graphic>
      </p:graphicFrame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2960688" y="321945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2971800" y="4462463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2960688" y="56388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267200" y="2629961"/>
            <a:ext cx="4747146" cy="138499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7F308A"/>
                </a:solidFill>
                <a:latin typeface="Times" charset="0"/>
              </a:rPr>
              <a:t>Constant = 1, y-intercept = 1.</a:t>
            </a: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7F308A"/>
                </a:solidFill>
                <a:latin typeface="Times" charset="0"/>
              </a:rPr>
              <a:t>Coefficient = 2, slope = 2.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267200" y="4176713"/>
            <a:ext cx="4876800" cy="1384995"/>
          </a:xfrm>
          <a:prstGeom prst="rect">
            <a:avLst/>
          </a:prstGeom>
          <a:solidFill>
            <a:srgbClr val="53FFD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" charset="0"/>
              </a:rPr>
              <a:t>Constant = -4, y-intercept = -4.</a:t>
            </a: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" charset="0"/>
              </a:rPr>
              <a:t>Coefficient = -1, slope = -1.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267200" y="5614281"/>
            <a:ext cx="4767618" cy="101566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  <a:latin typeface="Times" charset="0"/>
              </a:rPr>
              <a:t>y-intercept </a:t>
            </a: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= -</a:t>
            </a:r>
            <a:r>
              <a:rPr lang="en-US" altLang="en-US" b="1" dirty="0" smtClean="0">
                <a:solidFill>
                  <a:srgbClr val="0000FF"/>
                </a:solidFill>
                <a:latin typeface="Times" charset="0"/>
              </a:rPr>
              <a:t>2</a:t>
            </a:r>
            <a:endParaRPr lang="en-US" altLang="en-US" b="1" dirty="0">
              <a:solidFill>
                <a:srgbClr val="0000FF"/>
              </a:solidFill>
              <a:latin typeface="Times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  <a:latin typeface="Times" charset="0"/>
              </a:rPr>
              <a:t>slope </a:t>
            </a: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= 3/2.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utoUpdateAnimBg="0"/>
      <p:bldP spid="20493" grpId="0" animBg="1"/>
      <p:bldP spid="20494" grpId="0" animBg="1"/>
      <p:bldP spid="20495" grpId="0" animBg="1"/>
      <p:bldP spid="20496" grpId="0" animBg="1" autoUpdateAnimBg="0"/>
      <p:bldP spid="20497" grpId="0" animBg="1" autoUpdateAnimBg="0"/>
      <p:bldP spid="2049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6200" y="228600"/>
            <a:ext cx="88392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3600">
                <a:solidFill>
                  <a:srgbClr val="0000FF"/>
                </a:solidFill>
              </a:rPr>
              <a:t>The formula for Slope-Intercept Form is:  </a:t>
            </a: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2843213" y="1008063"/>
          <a:ext cx="3446462" cy="944562"/>
        </p:xfrm>
        <a:graphic>
          <a:graphicData uri="http://schemas.openxmlformats.org/presentationml/2006/ole">
            <p:oleObj spid="_x0000_s43010" name="Equation" r:id="rId3" imgW="736600" imgH="203200" progId="">
              <p:embed/>
            </p:oleObj>
          </a:graphicData>
        </a:graphic>
      </p:graphicFrame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057400" y="1981200"/>
            <a:ext cx="558534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latin typeface="Times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" charset="0"/>
              </a:rPr>
              <a:t>‘b’</a:t>
            </a:r>
            <a:r>
              <a:rPr lang="en-US" sz="3200" b="1" dirty="0">
                <a:latin typeface="Times" charset="0"/>
              </a:rPr>
              <a:t> is the </a:t>
            </a:r>
            <a:r>
              <a:rPr lang="en-US" sz="3200" b="1" dirty="0">
                <a:solidFill>
                  <a:srgbClr val="FF0000"/>
                </a:solidFill>
                <a:latin typeface="Times" charset="0"/>
              </a:rPr>
              <a:t>y-intercept</a:t>
            </a:r>
            <a:r>
              <a:rPr lang="en-US" sz="3200" b="1" dirty="0">
                <a:latin typeface="Times" charset="0"/>
              </a:rPr>
              <a:t>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latin typeface="Times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" charset="0"/>
              </a:rPr>
              <a:t>‘m’</a:t>
            </a:r>
            <a:r>
              <a:rPr lang="en-US" sz="3200" b="1" dirty="0">
                <a:latin typeface="Times" charset="0"/>
              </a:rPr>
              <a:t> is the </a:t>
            </a:r>
            <a:r>
              <a:rPr lang="en-US" sz="3200" b="1" dirty="0">
                <a:solidFill>
                  <a:srgbClr val="FF0000"/>
                </a:solidFill>
                <a:latin typeface="Times" charset="0"/>
              </a:rPr>
              <a:t>slope</a:t>
            </a:r>
            <a:r>
              <a:rPr lang="en-US" sz="3200" b="1" dirty="0">
                <a:latin typeface="Times" charset="0"/>
              </a:rPr>
              <a:t>.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76200" y="36576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3600">
                <a:solidFill>
                  <a:srgbClr val="0000FF"/>
                </a:solidFill>
              </a:rPr>
              <a:t>On the next three slides we will graph the three equations:  </a:t>
            </a:r>
          </a:p>
        </p:txBody>
      </p:sp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1143000" y="4686300"/>
          <a:ext cx="6788150" cy="1181100"/>
        </p:xfrm>
        <a:graphic>
          <a:graphicData uri="http://schemas.openxmlformats.org/presentationml/2006/ole">
            <p:oleObj spid="_x0000_s43011" name="Equation" r:id="rId4" imgW="2032000" imgH="355600" progId="">
              <p:embed/>
            </p:oleObj>
          </a:graphicData>
        </a:graphic>
      </p:graphicFrame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76200" y="60198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3600">
                <a:solidFill>
                  <a:srgbClr val="0000FF"/>
                </a:solidFill>
              </a:rPr>
              <a:t>using their y-intercepts and slopes.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utoUpdateAnimBg="0"/>
      <p:bldP spid="22543" grpId="0" autoUpdateAnimBg="0"/>
      <p:bldP spid="2254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Microsoft Office\Tools\Gr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4419600" cy="4405313"/>
          </a:xfrm>
          <a:prstGeom prst="rect">
            <a:avLst/>
          </a:prstGeom>
          <a:noFill/>
        </p:spPr>
      </p:pic>
      <p:graphicFrame>
        <p:nvGraphicFramePr>
          <p:cNvPr id="17617" name="Object 209"/>
          <p:cNvGraphicFramePr>
            <a:graphicFrameLocks noChangeAspect="1"/>
          </p:cNvGraphicFramePr>
          <p:nvPr/>
        </p:nvGraphicFramePr>
        <p:xfrm>
          <a:off x="3211513" y="230188"/>
          <a:ext cx="2732087" cy="760412"/>
        </p:xfrm>
        <a:graphic>
          <a:graphicData uri="http://schemas.openxmlformats.org/presentationml/2006/ole">
            <p:oleObj spid="_x0000_s44034" name="Equation" r:id="rId4" imgW="635000" imgH="177800" progId="">
              <p:embed/>
            </p:oleObj>
          </a:graphicData>
        </a:graphic>
      </p:graphicFrame>
      <p:sp>
        <p:nvSpPr>
          <p:cNvPr id="17619" name="Text Box 211"/>
          <p:cNvSpPr txBox="1">
            <a:spLocks noChangeArrowheads="1"/>
          </p:cNvSpPr>
          <p:nvPr/>
        </p:nvSpPr>
        <p:spPr bwMode="auto">
          <a:xfrm>
            <a:off x="5181600" y="1466850"/>
            <a:ext cx="3839570" cy="193899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1)  Plot the y-intercept as a point on the y-axis.  The constant, b = 1, so the y-intercept = 1.</a:t>
            </a:r>
          </a:p>
        </p:txBody>
      </p:sp>
      <p:sp>
        <p:nvSpPr>
          <p:cNvPr id="17620" name="Text Box 212"/>
          <p:cNvSpPr txBox="1">
            <a:spLocks noChangeArrowheads="1"/>
          </p:cNvSpPr>
          <p:nvPr/>
        </p:nvSpPr>
        <p:spPr bwMode="auto">
          <a:xfrm>
            <a:off x="5202072" y="3692834"/>
            <a:ext cx="3581400" cy="26479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2)  Plot more points by counting the slope up the numerator (down if negative) and right the denominator.  The coefficient, m = 2, so the slope = 2/1.</a:t>
            </a:r>
          </a:p>
        </p:txBody>
      </p:sp>
      <p:sp>
        <p:nvSpPr>
          <p:cNvPr id="17621" name="Oval 213"/>
          <p:cNvSpPr>
            <a:spLocks noChangeArrowheads="1"/>
          </p:cNvSpPr>
          <p:nvPr/>
        </p:nvSpPr>
        <p:spPr bwMode="auto">
          <a:xfrm>
            <a:off x="25527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22" name="Oval 214"/>
          <p:cNvSpPr>
            <a:spLocks noChangeArrowheads="1"/>
          </p:cNvSpPr>
          <p:nvPr/>
        </p:nvSpPr>
        <p:spPr bwMode="auto">
          <a:xfrm>
            <a:off x="2819400" y="27622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23" name="Oval 215"/>
          <p:cNvSpPr>
            <a:spLocks noChangeArrowheads="1"/>
          </p:cNvSpPr>
          <p:nvPr/>
        </p:nvSpPr>
        <p:spPr bwMode="auto">
          <a:xfrm>
            <a:off x="3105150" y="22288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27"/>
          <p:cNvGrpSpPr>
            <a:grpSpLocks/>
          </p:cNvGrpSpPr>
          <p:nvPr/>
        </p:nvGrpSpPr>
        <p:grpSpPr bwMode="auto">
          <a:xfrm>
            <a:off x="1825625" y="2847975"/>
            <a:ext cx="922338" cy="423863"/>
            <a:chOff x="1150" y="1794"/>
            <a:chExt cx="581" cy="267"/>
          </a:xfrm>
        </p:grpSpPr>
        <p:sp>
          <p:nvSpPr>
            <p:cNvPr id="17624" name="Line 216"/>
            <p:cNvSpPr>
              <a:spLocks noChangeShapeType="1"/>
            </p:cNvSpPr>
            <p:nvPr/>
          </p:nvSpPr>
          <p:spPr bwMode="auto">
            <a:xfrm flipV="1">
              <a:off x="1660" y="1794"/>
              <a:ext cx="0" cy="24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6" name="Text Box 218"/>
            <p:cNvSpPr txBox="1">
              <a:spLocks noChangeArrowheads="1"/>
            </p:cNvSpPr>
            <p:nvPr/>
          </p:nvSpPr>
          <p:spPr bwMode="auto">
            <a:xfrm>
              <a:off x="1150" y="1830"/>
              <a:ext cx="5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up 2</a:t>
              </a:r>
            </a:p>
          </p:txBody>
        </p:sp>
      </p:grpSp>
      <p:grpSp>
        <p:nvGrpSpPr>
          <p:cNvPr id="3" name="Group 228"/>
          <p:cNvGrpSpPr>
            <a:grpSpLocks/>
          </p:cNvGrpSpPr>
          <p:nvPr/>
        </p:nvGrpSpPr>
        <p:grpSpPr bwMode="auto">
          <a:xfrm>
            <a:off x="1843088" y="2459038"/>
            <a:ext cx="1211262" cy="369887"/>
            <a:chOff x="1161" y="1549"/>
            <a:chExt cx="763" cy="233"/>
          </a:xfrm>
        </p:grpSpPr>
        <p:sp>
          <p:nvSpPr>
            <p:cNvPr id="17625" name="Line 217"/>
            <p:cNvSpPr>
              <a:spLocks noChangeShapeType="1"/>
            </p:cNvSpPr>
            <p:nvPr/>
          </p:nvSpPr>
          <p:spPr bwMode="auto">
            <a:xfrm>
              <a:off x="1660" y="1782"/>
              <a:ext cx="1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7" name="Text Box 219"/>
            <p:cNvSpPr txBox="1">
              <a:spLocks noChangeArrowheads="1"/>
            </p:cNvSpPr>
            <p:nvPr/>
          </p:nvSpPr>
          <p:spPr bwMode="auto">
            <a:xfrm>
              <a:off x="1161" y="1549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right 1</a:t>
              </a:r>
            </a:p>
          </p:txBody>
        </p:sp>
      </p:grpSp>
      <p:grpSp>
        <p:nvGrpSpPr>
          <p:cNvPr id="4" name="Group 229"/>
          <p:cNvGrpSpPr>
            <a:grpSpLocks/>
          </p:cNvGrpSpPr>
          <p:nvPr/>
        </p:nvGrpSpPr>
        <p:grpSpPr bwMode="auto">
          <a:xfrm>
            <a:off x="2730500" y="2306638"/>
            <a:ext cx="922338" cy="482600"/>
            <a:chOff x="1720" y="1453"/>
            <a:chExt cx="581" cy="304"/>
          </a:xfrm>
        </p:grpSpPr>
        <p:sp>
          <p:nvSpPr>
            <p:cNvPr id="17628" name="Line 220"/>
            <p:cNvSpPr>
              <a:spLocks noChangeShapeType="1"/>
            </p:cNvSpPr>
            <p:nvPr/>
          </p:nvSpPr>
          <p:spPr bwMode="auto">
            <a:xfrm flipV="1">
              <a:off x="1828" y="1453"/>
              <a:ext cx="0" cy="28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2" name="Text Box 224"/>
            <p:cNvSpPr txBox="1">
              <a:spLocks noChangeArrowheads="1"/>
            </p:cNvSpPr>
            <p:nvPr/>
          </p:nvSpPr>
          <p:spPr bwMode="auto">
            <a:xfrm>
              <a:off x="1720" y="1526"/>
              <a:ext cx="5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up 2</a:t>
              </a:r>
            </a:p>
          </p:txBody>
        </p:sp>
      </p:grpSp>
      <p:grpSp>
        <p:nvGrpSpPr>
          <p:cNvPr id="5" name="Group 230"/>
          <p:cNvGrpSpPr>
            <a:grpSpLocks/>
          </p:cNvGrpSpPr>
          <p:nvPr/>
        </p:nvGrpSpPr>
        <p:grpSpPr bwMode="auto">
          <a:xfrm>
            <a:off x="2479675" y="1879600"/>
            <a:ext cx="1211263" cy="428625"/>
            <a:chOff x="1562" y="1184"/>
            <a:chExt cx="763" cy="270"/>
          </a:xfrm>
        </p:grpSpPr>
        <p:sp>
          <p:nvSpPr>
            <p:cNvPr id="17629" name="Line 221"/>
            <p:cNvSpPr>
              <a:spLocks noChangeShapeType="1"/>
            </p:cNvSpPr>
            <p:nvPr/>
          </p:nvSpPr>
          <p:spPr bwMode="auto">
            <a:xfrm>
              <a:off x="1828" y="1454"/>
              <a:ext cx="13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3" name="Text Box 225"/>
            <p:cNvSpPr txBox="1">
              <a:spLocks noChangeArrowheads="1"/>
            </p:cNvSpPr>
            <p:nvPr/>
          </p:nvSpPr>
          <p:spPr bwMode="auto">
            <a:xfrm>
              <a:off x="1562" y="1184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right 1</a:t>
              </a:r>
            </a:p>
          </p:txBody>
        </p:sp>
      </p:grpSp>
      <p:sp>
        <p:nvSpPr>
          <p:cNvPr id="17634" name="Line 226"/>
          <p:cNvSpPr>
            <a:spLocks noChangeShapeType="1"/>
          </p:cNvSpPr>
          <p:nvPr/>
        </p:nvSpPr>
        <p:spPr bwMode="auto">
          <a:xfrm flipH="1">
            <a:off x="1425575" y="1538288"/>
            <a:ext cx="2152650" cy="4156075"/>
          </a:xfrm>
          <a:prstGeom prst="line">
            <a:avLst/>
          </a:prstGeom>
          <a:noFill/>
          <a:ln w="28575">
            <a:solidFill>
              <a:srgbClr val="7F308A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9" grpId="0" animBg="1" autoUpdateAnimBg="0"/>
      <p:bldP spid="17620" grpId="0" animBg="1" autoUpdateAnimBg="0"/>
      <p:bldP spid="17621" grpId="0" animBg="1"/>
      <p:bldP spid="17622" grpId="0" animBg="1"/>
      <p:bldP spid="17623" grpId="0" animBg="1"/>
      <p:bldP spid="1763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Microsoft Office\Tools\Gr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4419600" cy="4405313"/>
          </a:xfrm>
          <a:prstGeom prst="rect">
            <a:avLst/>
          </a:prstGeom>
          <a:noFill/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181600" y="1466850"/>
            <a:ext cx="3757684" cy="193899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1)  Plot the y-intercept as a point on the y-axis.  The constant, b = -4, so the y-intercept = -4.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181600" y="3447178"/>
            <a:ext cx="3581400" cy="26479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2)  Plot more points by counting the slope up the numerator (down if negative) and right the denominator.  The coefficient, m = -1, so the slope = -1/1.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552700" y="45910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3105150" y="51244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857375" y="4943475"/>
            <a:ext cx="1211263" cy="385763"/>
            <a:chOff x="1170" y="3114"/>
            <a:chExt cx="763" cy="243"/>
          </a:xfrm>
        </p:grpSpPr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1696" y="3114"/>
              <a:ext cx="1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1170" y="3126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right 1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901950" y="4691063"/>
            <a:ext cx="1058863" cy="600075"/>
            <a:chOff x="1828" y="2955"/>
            <a:chExt cx="667" cy="378"/>
          </a:xfrm>
        </p:grpSpPr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1828" y="3174"/>
              <a:ext cx="0" cy="15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1914" y="2955"/>
              <a:ext cx="5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down 1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940050" y="4881563"/>
            <a:ext cx="1349375" cy="366712"/>
            <a:chOff x="1852" y="3075"/>
            <a:chExt cx="850" cy="231"/>
          </a:xfrm>
        </p:grpSpPr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1852" y="3272"/>
              <a:ext cx="13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1939" y="3075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right 1</a:t>
              </a:r>
            </a:p>
          </p:txBody>
        </p:sp>
      </p:grpSp>
      <p:sp>
        <p:nvSpPr>
          <p:cNvPr id="23573" name="Line 21"/>
          <p:cNvSpPr>
            <a:spLocks noChangeShapeType="1"/>
          </p:cNvSpPr>
          <p:nvPr/>
        </p:nvSpPr>
        <p:spPr bwMode="auto">
          <a:xfrm flipH="1" flipV="1">
            <a:off x="482600" y="2479675"/>
            <a:ext cx="3249613" cy="3311525"/>
          </a:xfrm>
          <a:prstGeom prst="line">
            <a:avLst/>
          </a:prstGeom>
          <a:noFill/>
          <a:ln w="28575">
            <a:solidFill>
              <a:srgbClr val="7F308A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74" name="Object 22"/>
          <p:cNvGraphicFramePr>
            <a:graphicFrameLocks noChangeAspect="1"/>
          </p:cNvGraphicFramePr>
          <p:nvPr/>
        </p:nvGraphicFramePr>
        <p:xfrm>
          <a:off x="3016250" y="306388"/>
          <a:ext cx="2987675" cy="784225"/>
        </p:xfrm>
        <a:graphic>
          <a:graphicData uri="http://schemas.openxmlformats.org/presentationml/2006/ole">
            <p:oleObj spid="_x0000_s45058" name="Equation" r:id="rId4" imgW="673100" imgH="177800" progId="">
              <p:embed/>
            </p:oleObj>
          </a:graphicData>
        </a:graphic>
      </p:graphicFrame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2838450" y="48577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751013" y="4675188"/>
            <a:ext cx="962025" cy="366712"/>
            <a:chOff x="1103" y="2945"/>
            <a:chExt cx="606" cy="231"/>
          </a:xfrm>
        </p:grpSpPr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 rot="16200000" flipH="1">
              <a:off x="1569" y="3061"/>
              <a:ext cx="183" cy="1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1103" y="2945"/>
              <a:ext cx="60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down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  <p:bldP spid="23557" grpId="0" animBg="1" autoUpdateAnimBg="0"/>
      <p:bldP spid="23558" grpId="0" animBg="1"/>
      <p:bldP spid="23560" grpId="0" animBg="1"/>
      <p:bldP spid="23573" grpId="0" animBg="1"/>
      <p:bldP spid="2357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Microsoft Office\Tools\Gr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4419600" cy="4405313"/>
          </a:xfrm>
          <a:prstGeom prst="rect">
            <a:avLst/>
          </a:prstGeom>
          <a:noFill/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181600" y="1466850"/>
            <a:ext cx="3832746" cy="193899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1)  Plot the y-intercept as a point on the y-axis.  The constant, b = -2, so the y-intercept = -2.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181600" y="3488122"/>
            <a:ext cx="3581400" cy="26479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" charset="0"/>
              </a:rPr>
              <a:t>2)  Plot more points by counting the slope up the numerator (down if negative) and right the denominator.  The coefficient, m = 3/2, so the slope = 3/2.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2552700" y="4076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624263" y="25082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182813" y="3019425"/>
            <a:ext cx="974725" cy="366713"/>
            <a:chOff x="1375" y="1902"/>
            <a:chExt cx="614" cy="231"/>
          </a:xfrm>
        </p:grpSpPr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 flipV="1">
              <a:off x="1683" y="2121"/>
              <a:ext cx="30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1375" y="1902"/>
              <a:ext cx="5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right 2</a:t>
              </a:r>
            </a:p>
          </p:txBody>
        </p:sp>
      </p:grp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1597025" y="1635125"/>
            <a:ext cx="2749550" cy="4065588"/>
          </a:xfrm>
          <a:prstGeom prst="line">
            <a:avLst/>
          </a:prstGeom>
          <a:noFill/>
          <a:ln w="28575">
            <a:solidFill>
              <a:srgbClr val="7F308A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3089275" y="33004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038350" y="3355975"/>
            <a:ext cx="673100" cy="752475"/>
            <a:chOff x="1284" y="2114"/>
            <a:chExt cx="424" cy="474"/>
          </a:xfrm>
        </p:grpSpPr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 rot="5400000" flipH="1" flipV="1">
              <a:off x="1423" y="2346"/>
              <a:ext cx="474" cy="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1284" y="2242"/>
              <a:ext cx="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up 3</a:t>
              </a:r>
            </a:p>
          </p:txBody>
        </p:sp>
      </p:grpSp>
      <p:graphicFrame>
        <p:nvGraphicFramePr>
          <p:cNvPr id="24598" name="Object 22"/>
          <p:cNvGraphicFramePr>
            <a:graphicFrameLocks noChangeAspect="1"/>
          </p:cNvGraphicFramePr>
          <p:nvPr/>
        </p:nvGraphicFramePr>
        <p:xfrm>
          <a:off x="3033713" y="19050"/>
          <a:ext cx="2681287" cy="1355725"/>
        </p:xfrm>
        <a:graphic>
          <a:graphicData uri="http://schemas.openxmlformats.org/presentationml/2006/ole">
            <p:oleObj spid="_x0000_s46082" name="Equation" r:id="rId4" imgW="698500" imgH="355600" progId="">
              <p:embed/>
            </p:oleObj>
          </a:graphicData>
        </a:graphic>
      </p:graphicFrame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994025" y="2187575"/>
            <a:ext cx="969963" cy="390525"/>
            <a:chOff x="1886" y="1378"/>
            <a:chExt cx="611" cy="246"/>
          </a:xfrm>
        </p:grpSpPr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1886" y="1378"/>
              <a:ext cx="6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right 2</a:t>
              </a:r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 flipV="1">
              <a:off x="2009" y="1624"/>
              <a:ext cx="30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614613" y="2565400"/>
            <a:ext cx="673100" cy="752475"/>
            <a:chOff x="1647" y="1616"/>
            <a:chExt cx="424" cy="474"/>
          </a:xfrm>
        </p:grpSpPr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 rot="5400000" flipH="1" flipV="1">
              <a:off x="1762" y="1848"/>
              <a:ext cx="474" cy="1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1647" y="1708"/>
              <a:ext cx="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up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 autoUpdateAnimBg="0"/>
      <p:bldP spid="24580" grpId="0" animBg="1" autoUpdateAnimBg="0"/>
      <p:bldP spid="24581" grpId="0" animBg="1"/>
      <p:bldP spid="24582" grpId="0" animBg="1"/>
      <p:bldP spid="24592" grpId="0" animBg="1"/>
      <p:bldP spid="245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524000" y="1600200"/>
            <a:ext cx="2590800" cy="3201988"/>
            <a:chOff x="960" y="1008"/>
            <a:chExt cx="1632" cy="2017"/>
          </a:xfrm>
        </p:grpSpPr>
        <p:sp>
          <p:nvSpPr>
            <p:cNvPr id="5128" name="Oval 8"/>
            <p:cNvSpPr>
              <a:spLocks noChangeArrowheads="1"/>
            </p:cNvSpPr>
            <p:nvPr/>
          </p:nvSpPr>
          <p:spPr bwMode="auto">
            <a:xfrm>
              <a:off x="1190" y="1008"/>
              <a:ext cx="1097" cy="1605"/>
            </a:xfrm>
            <a:prstGeom prst="ellipse">
              <a:avLst/>
            </a:prstGeom>
            <a:solidFill>
              <a:srgbClr val="00FF00"/>
            </a:solidFill>
            <a:ln w="57150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960" y="2737"/>
              <a:ext cx="1632" cy="28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>
                  <a:solidFill>
                    <a:srgbClr val="00FF00"/>
                  </a:solidFill>
                </a:rPr>
                <a:t>Set A is the domain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1622" y="1182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1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1622" y="1427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2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1622" y="167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3</a:t>
              </a: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1622" y="195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4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1622" y="2229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5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324475" y="1600200"/>
            <a:ext cx="2371725" cy="3267075"/>
            <a:chOff x="3354" y="1008"/>
            <a:chExt cx="1494" cy="2058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3385" y="1008"/>
              <a:ext cx="1096" cy="1605"/>
            </a:xfrm>
            <a:prstGeom prst="ellipse">
              <a:avLst/>
            </a:prstGeom>
            <a:solidFill>
              <a:srgbClr val="66CCFF"/>
            </a:solidFill>
            <a:ln w="57150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3354" y="2778"/>
              <a:ext cx="1494" cy="28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>
                  <a:solidFill>
                    <a:srgbClr val="66CCFF"/>
                  </a:solidFill>
                </a:rPr>
                <a:t>Set B is the range</a:t>
              </a:r>
            </a:p>
          </p:txBody>
        </p:sp>
        <p:sp>
          <p:nvSpPr>
            <p:cNvPr id="5137" name="Text Box 17"/>
            <p:cNvSpPr txBox="1">
              <a:spLocks noChangeArrowheads="1"/>
            </p:cNvSpPr>
            <p:nvPr/>
          </p:nvSpPr>
          <p:spPr bwMode="auto">
            <a:xfrm>
              <a:off x="3815" y="1288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2</a:t>
              </a:r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3776" y="2194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10</a:t>
              </a:r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3815" y="1986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8</a:t>
              </a:r>
            </a:p>
          </p:txBody>
        </p:sp>
        <p:sp>
          <p:nvSpPr>
            <p:cNvPr id="5140" name="Text Box 20"/>
            <p:cNvSpPr txBox="1">
              <a:spLocks noChangeArrowheads="1"/>
            </p:cNvSpPr>
            <p:nvPr/>
          </p:nvSpPr>
          <p:spPr bwMode="auto">
            <a:xfrm>
              <a:off x="3815" y="1776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6</a:t>
              </a:r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3815" y="153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4</a:t>
              </a:r>
            </a:p>
          </p:txBody>
        </p:sp>
      </p:grp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495800" y="5181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Must use all the x’s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52400" y="152400"/>
            <a:ext cx="8077200" cy="1187450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FFCCFF"/>
                </a:solidFill>
                <a:latin typeface="Arial" charset="0"/>
              </a:rPr>
              <a:t>A function </a:t>
            </a:r>
            <a:r>
              <a:rPr lang="en-US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i="0">
                <a:solidFill>
                  <a:srgbClr val="FFCCFF"/>
                </a:solidFill>
                <a:latin typeface="Arial" charset="0"/>
              </a:rPr>
              <a:t> from set A to set B is a rule of correspondence that assigns to each element </a:t>
            </a:r>
            <a:r>
              <a:rPr lang="en-US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i="0">
                <a:solidFill>
                  <a:srgbClr val="FFCCFF"/>
                </a:solidFill>
                <a:latin typeface="Arial" charset="0"/>
              </a:rPr>
              <a:t> in the set A </a:t>
            </a:r>
            <a:r>
              <a:rPr lang="en-US" b="1" i="0" u="sng">
                <a:solidFill>
                  <a:srgbClr val="FFFF66"/>
                </a:solidFill>
                <a:latin typeface="Arial" charset="0"/>
              </a:rPr>
              <a:t>exactly</a:t>
            </a:r>
            <a:r>
              <a:rPr lang="en-US" i="0">
                <a:solidFill>
                  <a:srgbClr val="FFFF66"/>
                </a:solidFill>
                <a:latin typeface="Arial" charset="0"/>
              </a:rPr>
              <a:t> one element </a:t>
            </a:r>
            <a:r>
              <a:rPr lang="en-US">
                <a:solidFill>
                  <a:srgbClr val="FFFF66"/>
                </a:solidFill>
                <a:latin typeface="Arial" charset="0"/>
              </a:rPr>
              <a:t>y</a:t>
            </a:r>
            <a:r>
              <a:rPr lang="en-US" i="0">
                <a:solidFill>
                  <a:srgbClr val="FFCCFF"/>
                </a:solidFill>
                <a:latin typeface="Arial" charset="0"/>
              </a:rPr>
              <a:t> in the set B.</a:t>
            </a:r>
            <a:endParaRPr lang="en-US">
              <a:solidFill>
                <a:srgbClr val="FFCCFF"/>
              </a:solidFill>
              <a:latin typeface="Arial" charset="0"/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3048000" y="60198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x value can only be assigned to </a:t>
            </a:r>
            <a:r>
              <a:rPr lang="en-US" u="sng"/>
              <a:t>one y</a:t>
            </a: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2971800" y="2133600"/>
            <a:ext cx="3124200" cy="5334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2971800" y="3352800"/>
            <a:ext cx="2971800" cy="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V="1">
            <a:off x="2971800" y="2362200"/>
            <a:ext cx="2971800" cy="1524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V="1">
            <a:off x="2895600" y="3048000"/>
            <a:ext cx="3124200" cy="685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2971800" y="2895600"/>
            <a:ext cx="2971800" cy="8382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152400" y="4876800"/>
            <a:ext cx="3124200" cy="1187450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CCFF"/>
                </a:solidFill>
                <a:latin typeface="Arial Black" pitchFamily="34" charset="0"/>
              </a:rPr>
              <a:t>This is a function ---it meets our conditions</a:t>
            </a:r>
          </a:p>
        </p:txBody>
      </p:sp>
      <p:pic>
        <p:nvPicPr>
          <p:cNvPr id="5157" name="Picture 37" descr="WB0151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181600"/>
            <a:ext cx="628650" cy="514350"/>
          </a:xfrm>
          <a:prstGeom prst="rect">
            <a:avLst/>
          </a:prstGeom>
          <a:noFill/>
        </p:spPr>
      </p:pic>
      <p:sp>
        <p:nvSpPr>
          <p:cNvPr id="5160" name="Text Box 40"/>
          <p:cNvSpPr txBox="1">
            <a:spLocks noChangeArrowheads="1"/>
          </p:cNvSpPr>
          <p:nvPr/>
        </p:nvSpPr>
        <p:spPr bwMode="auto">
          <a:xfrm rot="-2045223">
            <a:off x="7938" y="2236788"/>
            <a:ext cx="210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All x’s are assigned</a:t>
            </a:r>
          </a:p>
        </p:txBody>
      </p:sp>
      <p:pic>
        <p:nvPicPr>
          <p:cNvPr id="5162" name="Picture 42" descr="WB0151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867400"/>
            <a:ext cx="628650" cy="51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199438" cy="1392238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4000">
                <a:solidFill>
                  <a:srgbClr val="0000FF"/>
                </a:solidFill>
              </a:rPr>
              <a:t>Sometimes we must solve the equation for </a:t>
            </a:r>
            <a:r>
              <a:rPr lang="en-US" sz="4000" i="1">
                <a:solidFill>
                  <a:srgbClr val="0000FF"/>
                </a:solidFill>
              </a:rPr>
              <a:t>y</a:t>
            </a:r>
            <a:r>
              <a:rPr lang="en-US" sz="4000">
                <a:solidFill>
                  <a:srgbClr val="0000FF"/>
                </a:solidFill>
              </a:rPr>
              <a:t> before we can graph it.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614738" y="1917700"/>
          <a:ext cx="2163762" cy="590550"/>
        </p:xfrm>
        <a:graphic>
          <a:graphicData uri="http://schemas.openxmlformats.org/presentationml/2006/ole">
            <p:oleObj spid="_x0000_s47106" name="Equation" r:id="rId3" imgW="647700" imgH="177800" progId="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957388" y="2813050"/>
          <a:ext cx="5472112" cy="590550"/>
        </p:xfrm>
        <a:graphic>
          <a:graphicData uri="http://schemas.openxmlformats.org/presentationml/2006/ole">
            <p:oleObj spid="_x0000_s47107" name="Equation" r:id="rId4" imgW="1638300" imgH="177800" progId="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579813" y="3736975"/>
          <a:ext cx="2460625" cy="590550"/>
        </p:xfrm>
        <a:graphic>
          <a:graphicData uri="http://schemas.openxmlformats.org/presentationml/2006/ole">
            <p:oleObj spid="_x0000_s47108" name="Equation" r:id="rId5" imgW="736600" imgH="177800" progId="">
              <p:embed/>
            </p:oleObj>
          </a:graphicData>
        </a:graphic>
      </p:graphicFrame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48269" y="4865688"/>
            <a:ext cx="84138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 dirty="0">
                <a:latin typeface="Times" charset="0"/>
              </a:rPr>
              <a:t>The constant, </a:t>
            </a:r>
            <a:r>
              <a:rPr lang="en-US" altLang="en-US" sz="3000" b="1" dirty="0">
                <a:solidFill>
                  <a:srgbClr val="FF0000"/>
                </a:solidFill>
                <a:latin typeface="Times" charset="0"/>
              </a:rPr>
              <a:t>b = 3</a:t>
            </a:r>
            <a:r>
              <a:rPr lang="en-US" altLang="en-US" sz="3000" b="1" dirty="0">
                <a:latin typeface="Times" charset="0"/>
              </a:rPr>
              <a:t> is the y-intercept.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57451" y="5437188"/>
            <a:ext cx="7535649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b="1" dirty="0">
                <a:latin typeface="Times" charset="0"/>
              </a:rPr>
              <a:t>The coefficient, </a:t>
            </a:r>
            <a:r>
              <a:rPr lang="en-US" altLang="en-US" sz="3000" b="1" dirty="0">
                <a:solidFill>
                  <a:srgbClr val="FF0000"/>
                </a:solidFill>
                <a:latin typeface="Times" charset="0"/>
              </a:rPr>
              <a:t>m = -2</a:t>
            </a:r>
            <a:r>
              <a:rPr lang="en-US" altLang="en-US" sz="3000" b="1" dirty="0">
                <a:latin typeface="Times" charset="0"/>
              </a:rPr>
              <a:t> is the slope.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utoUpdateAnimBg="0"/>
      <p:bldP spid="2560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Microsoft Office\Tools\Gr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4419600" cy="4405313"/>
          </a:xfrm>
          <a:prstGeom prst="rect">
            <a:avLst/>
          </a:prstGeom>
          <a:noFill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181600" y="1466850"/>
            <a:ext cx="3581400" cy="15525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" charset="0"/>
              </a:rPr>
              <a:t>1)  Plot the y-intercept as a point on the y-axis.  The constant, b = 3, so the y-intercept = 3.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181600" y="3208338"/>
            <a:ext cx="3581400" cy="26479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" charset="0"/>
              </a:rPr>
              <a:t>2)  Plot more points by counting the slope up the numerator (down if negative) and right the denominator.  The coefficient, m = -2, so the slope = -2/1.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2573338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3105150" y="38163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38325" y="3367088"/>
            <a:ext cx="1211263" cy="385762"/>
            <a:chOff x="1170" y="3114"/>
            <a:chExt cx="763" cy="243"/>
          </a:xfrm>
        </p:grpSpPr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1696" y="3114"/>
              <a:ext cx="13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1170" y="3126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right 1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998663" y="3479800"/>
            <a:ext cx="903287" cy="558800"/>
            <a:chOff x="1259" y="2192"/>
            <a:chExt cx="569" cy="352"/>
          </a:xfrm>
        </p:grpSpPr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1828" y="2192"/>
              <a:ext cx="0" cy="2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1259" y="2313"/>
              <a:ext cx="5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down 2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520950" y="3906838"/>
            <a:ext cx="1211263" cy="381000"/>
            <a:chOff x="1588" y="2461"/>
            <a:chExt cx="763" cy="240"/>
          </a:xfrm>
        </p:grpSpPr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1840" y="2461"/>
              <a:ext cx="15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1588" y="2470"/>
              <a:ext cx="7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0000FF"/>
                  </a:solidFill>
                  <a:latin typeface="Times" charset="0"/>
                </a:rPr>
                <a:t>right 1</a:t>
              </a:r>
            </a:p>
          </p:txBody>
        </p:sp>
      </p:grpSp>
      <p:sp>
        <p:nvSpPr>
          <p:cNvPr id="26640" name="Line 16"/>
          <p:cNvSpPr>
            <a:spLocks noChangeShapeType="1"/>
          </p:cNvSpPr>
          <p:nvPr/>
        </p:nvSpPr>
        <p:spPr bwMode="auto">
          <a:xfrm flipH="1" flipV="1">
            <a:off x="2022475" y="1536700"/>
            <a:ext cx="2055813" cy="4157663"/>
          </a:xfrm>
          <a:prstGeom prst="line">
            <a:avLst/>
          </a:prstGeom>
          <a:noFill/>
          <a:ln w="28575">
            <a:solidFill>
              <a:srgbClr val="7F308A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2838450" y="32988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704975" y="2924175"/>
            <a:ext cx="958850" cy="450850"/>
            <a:chOff x="1074" y="1842"/>
            <a:chExt cx="604" cy="284"/>
          </a:xfrm>
        </p:grpSpPr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 rot="5400000">
              <a:off x="1537" y="1986"/>
              <a:ext cx="279" cy="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1074" y="1842"/>
              <a:ext cx="5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latin typeface="Times" charset="0"/>
                </a:rPr>
                <a:t>down 2</a:t>
              </a:r>
            </a:p>
          </p:txBody>
        </p:sp>
      </p:grpSp>
      <p:graphicFrame>
        <p:nvGraphicFramePr>
          <p:cNvPr id="26647" name="Object 23"/>
          <p:cNvGraphicFramePr>
            <a:graphicFrameLocks noChangeAspect="1"/>
          </p:cNvGraphicFramePr>
          <p:nvPr/>
        </p:nvGraphicFramePr>
        <p:xfrm>
          <a:off x="2962275" y="428625"/>
          <a:ext cx="3346450" cy="803275"/>
        </p:xfrm>
        <a:graphic>
          <a:graphicData uri="http://schemas.openxmlformats.org/presentationml/2006/ole">
            <p:oleObj spid="_x0000_s48130" name="Equation" r:id="rId4" imgW="736600" imgH="177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 autoUpdateAnimBg="0"/>
      <p:bldP spid="26628" grpId="0" animBg="1" autoUpdateAnimBg="0"/>
      <p:bldP spid="26629" grpId="0" animBg="1"/>
      <p:bldP spid="26630" grpId="0" animBg="1"/>
      <p:bldP spid="26640" grpId="0" animBg="1"/>
      <p:bldP spid="266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0" y="1600200"/>
            <a:ext cx="2590800" cy="3201988"/>
            <a:chOff x="960" y="1008"/>
            <a:chExt cx="1632" cy="2017"/>
          </a:xfrm>
        </p:grpSpPr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1190" y="1008"/>
              <a:ext cx="1097" cy="1605"/>
            </a:xfrm>
            <a:prstGeom prst="ellipse">
              <a:avLst/>
            </a:prstGeom>
            <a:solidFill>
              <a:srgbClr val="00FF00"/>
            </a:solidFill>
            <a:ln w="57150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960" y="2737"/>
              <a:ext cx="1632" cy="28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>
                  <a:solidFill>
                    <a:srgbClr val="00FF00"/>
                  </a:solidFill>
                </a:rPr>
                <a:t>Set A is the domain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1622" y="1182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1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622" y="1427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2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1622" y="167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3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622" y="195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4</a:t>
              </a: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1622" y="2229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5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324475" y="1600200"/>
            <a:ext cx="2371725" cy="3267075"/>
            <a:chOff x="3354" y="1008"/>
            <a:chExt cx="1494" cy="2058"/>
          </a:xfrm>
        </p:grpSpPr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3385" y="1008"/>
              <a:ext cx="1096" cy="1605"/>
            </a:xfrm>
            <a:prstGeom prst="ellipse">
              <a:avLst/>
            </a:prstGeom>
            <a:solidFill>
              <a:srgbClr val="66CCFF"/>
            </a:solidFill>
            <a:ln w="57150">
              <a:solidFill>
                <a:srgbClr val="CC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3354" y="2778"/>
              <a:ext cx="1494" cy="28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>
                  <a:solidFill>
                    <a:srgbClr val="66CCFF"/>
                  </a:solidFill>
                </a:rPr>
                <a:t>Set B is the range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3815" y="1288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2</a:t>
              </a:r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3776" y="2194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10</a:t>
              </a:r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3815" y="1986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8</a:t>
              </a: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3815" y="1776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6</a:t>
              </a: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3815" y="1531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0"/>
                <a:t>4</a:t>
              </a:r>
            </a:p>
          </p:txBody>
        </p:sp>
      </p:grp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495800" y="5181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Must use all the x’s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85800" y="228600"/>
            <a:ext cx="8229600" cy="457200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FFCCFF"/>
                </a:solidFill>
                <a:latin typeface="Arial" charset="0"/>
              </a:rPr>
              <a:t>Let’s look at another relation and decide if it is a function.</a:t>
            </a:r>
            <a:endParaRPr lang="en-US">
              <a:solidFill>
                <a:srgbClr val="FFCCFF"/>
              </a:solidFill>
              <a:latin typeface="Arial" charset="0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048000" y="60198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x value can only be assigned to </a:t>
            </a:r>
            <a:r>
              <a:rPr lang="en-US" u="sng"/>
              <a:t>one y</a:t>
            </a:r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2971800" y="2133600"/>
            <a:ext cx="3124200" cy="5334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V="1">
            <a:off x="2971800" y="2667000"/>
            <a:ext cx="2971800" cy="685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2971800" y="2514600"/>
            <a:ext cx="3048000" cy="1524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2895600" y="2667000"/>
            <a:ext cx="3124200" cy="10668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flipV="1">
            <a:off x="2971800" y="2667000"/>
            <a:ext cx="3048000" cy="228600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0" y="4953000"/>
            <a:ext cx="3124200" cy="1187450"/>
          </a:xfrm>
          <a:prstGeom prst="rect">
            <a:avLst/>
          </a:prstGeom>
          <a:solidFill>
            <a:srgbClr val="CC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FFCCFF"/>
                </a:solidFill>
                <a:latin typeface="Arial Black" pitchFamily="34" charset="0"/>
              </a:rPr>
              <a:t>This is a function ---it meets our conditions</a:t>
            </a:r>
          </a:p>
        </p:txBody>
      </p:sp>
      <p:pic>
        <p:nvPicPr>
          <p:cNvPr id="7201" name="Picture 33" descr="WB0151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181600"/>
            <a:ext cx="628650" cy="514350"/>
          </a:xfrm>
          <a:prstGeom prst="rect">
            <a:avLst/>
          </a:prstGeom>
          <a:noFill/>
        </p:spPr>
      </p:pic>
      <p:sp>
        <p:nvSpPr>
          <p:cNvPr id="7202" name="Text Box 34"/>
          <p:cNvSpPr txBox="1">
            <a:spLocks noChangeArrowheads="1"/>
          </p:cNvSpPr>
          <p:nvPr/>
        </p:nvSpPr>
        <p:spPr bwMode="auto">
          <a:xfrm rot="-2045223">
            <a:off x="7938" y="2236788"/>
            <a:ext cx="210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All x’s are assigned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 rot="1994300">
            <a:off x="6273218" y="1395042"/>
            <a:ext cx="210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No x has more than one y assigned</a:t>
            </a:r>
          </a:p>
        </p:txBody>
      </p:sp>
      <p:pic>
        <p:nvPicPr>
          <p:cNvPr id="7204" name="Picture 36" descr="WB0151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628650" cy="514350"/>
          </a:xfrm>
          <a:prstGeom prst="rect">
            <a:avLst/>
          </a:prstGeom>
          <a:noFill/>
        </p:spPr>
      </p:pic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04800" y="7620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C3399"/>
                </a:solidFill>
              </a:rPr>
              <a:t>The second condition says each x can have only one y, but it </a:t>
            </a:r>
            <a:r>
              <a:rPr lang="en-US" b="1" u="sng" dirty="0">
                <a:solidFill>
                  <a:srgbClr val="CC3399"/>
                </a:solidFill>
              </a:rPr>
              <a:t>CAN</a:t>
            </a:r>
            <a:r>
              <a:rPr lang="en-US" dirty="0">
                <a:solidFill>
                  <a:srgbClr val="CC3399"/>
                </a:solidFill>
              </a:rPr>
              <a:t> be the same y as another x gets assigned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 animBg="1" autoUpdateAnimBg="0"/>
      <p:bldP spid="7202" grpId="0" autoUpdateAnimBg="0"/>
      <p:bldP spid="720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2" name="Text Box 630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If a vertical line passes through a graph more than once, the graph is not the graph of a function.</a:t>
            </a:r>
            <a:endParaRPr lang="en-US"/>
          </a:p>
        </p:txBody>
      </p:sp>
      <p:grpSp>
        <p:nvGrpSpPr>
          <p:cNvPr id="2" name="Group 633"/>
          <p:cNvGrpSpPr>
            <a:grpSpLocks/>
          </p:cNvGrpSpPr>
          <p:nvPr/>
        </p:nvGrpSpPr>
        <p:grpSpPr bwMode="auto">
          <a:xfrm>
            <a:off x="304800" y="1143000"/>
            <a:ext cx="5638800" cy="5715000"/>
            <a:chOff x="1488" y="720"/>
            <a:chExt cx="3552" cy="360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4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07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79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4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5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095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6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8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9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0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1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2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3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4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5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6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7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8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09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0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12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4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5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6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7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8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9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0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1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2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4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6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27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6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30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1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3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5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7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8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9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0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2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4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5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47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8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4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0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2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3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4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5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5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0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2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64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5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6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7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69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0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1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2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3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4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5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6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7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8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79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8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8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6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7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89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6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97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99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0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1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2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3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4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5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6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7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8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09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0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1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2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3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4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16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7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8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19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0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1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2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3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4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5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6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7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8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29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0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1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0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34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5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6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7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8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39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0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1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2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3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4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5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6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7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8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9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51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2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3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4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5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6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7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8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59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0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1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2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3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4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5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68" name="Rectangl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9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0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1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2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3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4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5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6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7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8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79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0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1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2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3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2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3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86" name="Rectangle 2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7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8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89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0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1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2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3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4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5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6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7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8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99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0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1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0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03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4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5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6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7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8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09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0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1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2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3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4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5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6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7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18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20" name="Rectangl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1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2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3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4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5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6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7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8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29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0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1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2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3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4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5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4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38" name="Rectangl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39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0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1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2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3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4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5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6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7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8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49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0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1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2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3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55" name="Rectangle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6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7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8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9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0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1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2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3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4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5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6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7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8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69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0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72" name="Rectangle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3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4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5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6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7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8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9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0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1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2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3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4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5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6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7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6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90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1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2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3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4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5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6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7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8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99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0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1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2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3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4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5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07" name="Rectangl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8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09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0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1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2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3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4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5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6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7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8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19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2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683" name="Group 35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24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5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6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7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9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0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1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2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3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4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5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6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7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8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39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05" name="Group 368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706" name="Group 369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42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3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4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5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6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7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8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49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0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1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2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3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4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5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6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57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08" name="Group 386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59" name="Rectangle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0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1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2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3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4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5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6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7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8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69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0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1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2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3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4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1" name="Group 403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76" name="Rectangle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7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8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79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0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1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2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3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4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5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6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7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8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9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0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1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13" name="Group 420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714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94" name="Rectangle 4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5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6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7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8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9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0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1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2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3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4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5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6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7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8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9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5" name="Group 438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11" name="Rectangle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2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3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4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5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6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7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8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9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0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1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2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3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4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5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6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6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28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9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0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1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2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3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4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5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6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7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8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39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0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1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2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3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17" name="Group 472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718" name="Group 473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46" name="Rectangle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7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8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49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0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1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2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3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4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5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6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7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8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9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0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1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19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63" name="Rectangle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4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5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6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7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8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69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0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1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2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3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4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5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6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7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8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0" name="Group 507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80" name="Rectangle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1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2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3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4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5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6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7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8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89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0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1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2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3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4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5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21" name="Group 524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722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98" name="Rectangle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99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0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1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2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3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4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5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6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7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8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09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0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1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2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3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3" name="Group 54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15" name="Rectangle 5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6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7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8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19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0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1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2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3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4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5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6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7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8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29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0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4" name="Group 55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32" name="Rectangle 5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3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4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5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6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7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8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39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0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1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2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3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4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5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6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47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3725" name="Group 576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726" name="Group 57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50" name="Rectangle 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1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2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3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4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5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6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7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8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59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0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1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2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3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4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5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7" name="Group 59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67" name="Rectangle 5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8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69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0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1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2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3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4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5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6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7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8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79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0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1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2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728" name="Group 61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84" name="Rectangle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5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6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7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8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89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0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1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2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3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4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5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6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7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8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99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3700" name="Line 628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1" name="Line 629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03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07" name="Freeform 635"/>
          <p:cNvSpPr>
            <a:spLocks/>
          </p:cNvSpPr>
          <p:nvPr/>
        </p:nvSpPr>
        <p:spPr bwMode="auto">
          <a:xfrm>
            <a:off x="2438400" y="3048000"/>
            <a:ext cx="3505200" cy="1905000"/>
          </a:xfrm>
          <a:custGeom>
            <a:avLst/>
            <a:gdLst/>
            <a:ahLst/>
            <a:cxnLst>
              <a:cxn ang="0">
                <a:pos x="2208" y="0"/>
              </a:cxn>
              <a:cxn ang="0">
                <a:pos x="912" y="144"/>
              </a:cxn>
              <a:cxn ang="0">
                <a:pos x="0" y="576"/>
              </a:cxn>
              <a:cxn ang="0">
                <a:pos x="912" y="1008"/>
              </a:cxn>
              <a:cxn ang="0">
                <a:pos x="2208" y="1200"/>
              </a:cxn>
            </a:cxnLst>
            <a:rect l="0" t="0" r="r" b="b"/>
            <a:pathLst>
              <a:path w="2208" h="1200">
                <a:moveTo>
                  <a:pt x="2208" y="0"/>
                </a:moveTo>
                <a:cubicBezTo>
                  <a:pt x="1744" y="24"/>
                  <a:pt x="1280" y="48"/>
                  <a:pt x="912" y="144"/>
                </a:cubicBezTo>
                <a:cubicBezTo>
                  <a:pt x="544" y="240"/>
                  <a:pt x="0" y="432"/>
                  <a:pt x="0" y="576"/>
                </a:cubicBezTo>
                <a:cubicBezTo>
                  <a:pt x="0" y="720"/>
                  <a:pt x="544" y="904"/>
                  <a:pt x="912" y="1008"/>
                </a:cubicBezTo>
                <a:cubicBezTo>
                  <a:pt x="1280" y="1112"/>
                  <a:pt x="1744" y="1156"/>
                  <a:pt x="2208" y="1200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709" name="Picture 6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514600"/>
            <a:ext cx="1428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10" name="Text Box 638"/>
          <p:cNvSpPr txBox="1">
            <a:spLocks noChangeArrowheads="1"/>
          </p:cNvSpPr>
          <p:nvPr/>
        </p:nvSpPr>
        <p:spPr bwMode="auto">
          <a:xfrm>
            <a:off x="6019800" y="1219200"/>
            <a:ext cx="3124200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chemeClr val="accent2"/>
                </a:solidFill>
              </a:rPr>
              <a:t>Hint:</a:t>
            </a:r>
          </a:p>
          <a:p>
            <a:pPr algn="ctr">
              <a:spcBef>
                <a:spcPct val="50000"/>
              </a:spcBef>
            </a:pPr>
            <a:r>
              <a:rPr lang="en-US" sz="2600">
                <a:solidFill>
                  <a:schemeClr val="accent2"/>
                </a:solidFill>
              </a:rPr>
              <a:t> Pass a pencil across the graph held vertically to represent a vertical line.</a:t>
            </a:r>
            <a:endParaRPr lang="en-US"/>
          </a:p>
        </p:txBody>
      </p:sp>
      <p:sp>
        <p:nvSpPr>
          <p:cNvPr id="3712" name="Text Box 640"/>
          <p:cNvSpPr txBox="1">
            <a:spLocks noChangeArrowheads="1"/>
          </p:cNvSpPr>
          <p:nvPr/>
        </p:nvSpPr>
        <p:spPr bwMode="auto">
          <a:xfrm>
            <a:off x="6019800" y="3581400"/>
            <a:ext cx="3048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The pencil crosses the graph more than once. This is not a function because there are two y-values for the same x-value.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2" grpId="0" autoUpdateAnimBg="0"/>
      <p:bldP spid="3707" grpId="0" animBg="1"/>
      <p:bldP spid="3710" grpId="0" autoUpdateAnimBg="0"/>
      <p:bldP spid="37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0"/>
            <a:ext cx="6765925" cy="6858000"/>
            <a:chOff x="1488" y="720"/>
            <a:chExt cx="3552" cy="36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151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2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3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4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5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6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7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8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9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0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1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2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3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4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5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6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168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9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0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1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2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3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4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5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6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7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8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79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0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1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2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3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185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6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7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8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9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0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1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2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3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4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5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6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7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8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9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0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03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4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5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6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7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8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9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0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1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2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3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4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5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6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7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8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20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1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2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3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4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5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6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7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8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9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0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1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2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3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4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5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37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8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39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0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1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2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3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4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5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6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7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8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9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0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1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2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55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6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7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8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9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0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1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2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3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4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5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6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7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8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69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0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72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3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4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5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6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7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8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9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0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1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2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3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4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5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6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7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89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0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1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2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3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4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5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6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7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8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9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0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1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2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3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4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07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8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9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0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1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2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3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4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5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6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7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8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9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0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1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2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24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5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6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7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8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29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0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1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2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3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4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5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6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7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8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39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41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2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3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4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5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6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7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8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49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0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1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2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3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4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5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56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59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0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1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2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3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4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5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6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7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8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69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0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1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2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3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4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76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7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8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79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0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1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2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3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4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5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6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7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8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89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0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1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93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4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5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6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7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8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99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0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1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2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3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4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5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6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7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08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11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2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3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4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5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6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7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8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19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0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1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2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3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4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5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6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28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29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0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1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2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3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4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5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6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7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8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39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0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1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2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3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45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6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7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8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49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0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1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2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3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4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5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6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7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8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9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0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63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4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5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6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7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8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69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0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1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2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3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4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5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6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7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78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80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1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2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3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4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5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6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7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8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89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0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1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2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3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4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5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35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97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8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99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1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2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3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4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5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6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7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8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09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0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1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2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652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669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15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6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7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8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19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0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1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2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3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4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5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6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7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8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29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0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70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32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3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4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5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6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7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8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39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0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1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2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3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4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5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6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47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687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49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0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1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2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3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4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5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6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7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8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59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0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1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2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3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4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704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721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67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8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69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0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1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2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3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4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5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6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7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8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79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0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1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2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22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84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5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6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7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8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89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0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1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2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3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4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5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6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7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8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99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39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01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2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3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4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5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6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7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8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09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0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1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2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3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4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5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16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756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779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19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0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1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2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3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4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5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6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7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8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29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0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1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2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3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4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80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36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7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8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39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0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1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2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3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4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5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6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7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8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49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0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1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781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53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4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5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6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7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8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59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0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1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2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3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4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5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6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7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68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782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783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71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2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3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4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5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6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7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8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79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0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1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2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3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4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5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6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44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88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89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0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1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2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3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4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5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6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7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8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99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0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1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2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3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45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05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6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7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8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09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0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1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2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3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4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5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6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7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8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19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0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146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147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23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4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5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6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7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8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29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0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1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2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3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4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5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6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7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38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48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40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1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2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3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4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5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6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7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8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49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0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1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2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3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4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5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49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57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8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59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0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1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2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3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4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5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6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7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8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69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0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1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72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6773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4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75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6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77" name="Freeform 633"/>
          <p:cNvSpPr>
            <a:spLocks/>
          </p:cNvSpPr>
          <p:nvPr/>
        </p:nvSpPr>
        <p:spPr bwMode="auto">
          <a:xfrm>
            <a:off x="300038" y="1428750"/>
            <a:ext cx="6742112" cy="4810125"/>
          </a:xfrm>
          <a:custGeom>
            <a:avLst/>
            <a:gdLst/>
            <a:ahLst/>
            <a:cxnLst>
              <a:cxn ang="0">
                <a:pos x="0" y="1215"/>
              </a:cxn>
              <a:cxn ang="0">
                <a:pos x="1042" y="2825"/>
              </a:cxn>
              <a:cxn ang="0">
                <a:pos x="2132" y="0"/>
              </a:cxn>
              <a:cxn ang="0">
                <a:pos x="3205" y="2825"/>
              </a:cxn>
              <a:cxn ang="0">
                <a:pos x="4247" y="1231"/>
              </a:cxn>
            </a:cxnLst>
            <a:rect l="0" t="0" r="r" b="b"/>
            <a:pathLst>
              <a:path w="4247" h="3030">
                <a:moveTo>
                  <a:pt x="0" y="1215"/>
                </a:moveTo>
                <a:cubicBezTo>
                  <a:pt x="174" y="1483"/>
                  <a:pt x="687" y="3028"/>
                  <a:pt x="1042" y="2825"/>
                </a:cubicBezTo>
                <a:cubicBezTo>
                  <a:pt x="1397" y="2622"/>
                  <a:pt x="1772" y="0"/>
                  <a:pt x="2132" y="0"/>
                </a:cubicBezTo>
                <a:cubicBezTo>
                  <a:pt x="2492" y="0"/>
                  <a:pt x="2853" y="2620"/>
                  <a:pt x="3205" y="2825"/>
                </a:cubicBezTo>
                <a:cubicBezTo>
                  <a:pt x="3557" y="3030"/>
                  <a:pt x="4030" y="1563"/>
                  <a:pt x="4247" y="1231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778" name="Picture 6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219200"/>
            <a:ext cx="2555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0"/>
            <a:ext cx="6765925" cy="6858000"/>
            <a:chOff x="1488" y="720"/>
            <a:chExt cx="3552" cy="36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175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7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77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7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7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0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3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4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5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7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9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0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192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3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5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6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7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8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99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0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1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2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3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4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5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6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7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09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0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1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2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3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4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5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6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7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8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9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0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1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2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3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4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27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8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29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0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1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2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3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5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6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7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8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9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0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1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2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44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5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6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7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8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9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0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1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2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3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4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5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6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7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8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9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61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2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3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4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5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6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7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8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69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0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1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2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3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4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5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6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79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0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1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2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3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4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5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6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7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8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89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0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1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2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3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4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296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7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8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99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0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2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3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4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5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6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7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8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9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0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1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313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4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5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6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7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8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9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0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1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2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3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4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5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6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7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8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331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2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3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4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5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6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7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8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9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0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1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2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3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4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5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6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348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49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0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1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2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3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4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5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6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7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8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59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0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1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2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3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365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6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7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8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69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0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1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2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3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4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5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6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7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8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79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0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383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4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5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6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7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8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89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0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1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2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3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4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5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6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7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98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00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1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2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3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4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5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6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7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8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09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0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1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2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3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4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5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17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8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19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0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1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2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3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4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5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6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7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8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29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0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1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2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35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6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7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8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39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0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1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2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3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4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5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6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7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8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49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0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52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3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4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5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6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7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8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59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0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1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2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3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4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5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6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67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69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0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1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2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3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4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5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6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7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8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79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0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1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2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3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4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487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8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89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0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1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2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3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4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5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6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7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8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99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0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1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2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04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5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6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7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8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09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0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1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2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3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4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5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6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7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8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19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364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21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2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3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5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6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7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8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29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0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1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2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3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4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5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36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381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7382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39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0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1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2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3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4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5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6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7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8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49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0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1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2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3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4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399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56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7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8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59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0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1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2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3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4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5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6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7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8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69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0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1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416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73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4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5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6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7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8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79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0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1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2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3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4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5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6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7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88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433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7434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591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2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3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4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5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6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7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8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99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0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1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2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3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4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5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6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451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08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09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0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1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2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3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4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5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6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7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8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19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0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1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2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3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468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25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6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7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8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29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0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1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2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3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4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5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6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7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8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39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0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485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7486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43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4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5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6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7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8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49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0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1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2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3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4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5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6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7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58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503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60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1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2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3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4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5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6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7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8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69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0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1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2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3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4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5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520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77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8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79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0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1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2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3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4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5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6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7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8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89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0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1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2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537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7538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695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6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7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8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99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0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1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2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3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4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5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6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7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8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09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0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555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712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3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4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5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6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7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8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19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0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1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2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3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4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5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6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27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572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729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0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1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2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3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4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5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6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7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8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39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0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1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2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3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4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589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7590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747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8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49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0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1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2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3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4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5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6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7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8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59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0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1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2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607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764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5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6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7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8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69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0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1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2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3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4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5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6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7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8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79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624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7781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2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3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4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5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6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7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8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89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0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1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2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3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4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5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796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7797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8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99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00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01" name="Freeform 633"/>
          <p:cNvSpPr>
            <a:spLocks/>
          </p:cNvSpPr>
          <p:nvPr/>
        </p:nvSpPr>
        <p:spPr bwMode="auto">
          <a:xfrm>
            <a:off x="300038" y="2286000"/>
            <a:ext cx="6724650" cy="2500313"/>
          </a:xfrm>
          <a:custGeom>
            <a:avLst/>
            <a:gdLst/>
            <a:ahLst/>
            <a:cxnLst>
              <a:cxn ang="0">
                <a:pos x="4236" y="0"/>
              </a:cxn>
              <a:cxn ang="0">
                <a:pos x="885" y="502"/>
              </a:cxn>
              <a:cxn ang="0">
                <a:pos x="2132" y="691"/>
              </a:cxn>
              <a:cxn ang="0">
                <a:pos x="3379" y="1038"/>
              </a:cxn>
              <a:cxn ang="0">
                <a:pos x="0" y="1575"/>
              </a:cxn>
            </a:cxnLst>
            <a:rect l="0" t="0" r="r" b="b"/>
            <a:pathLst>
              <a:path w="4236" h="1575">
                <a:moveTo>
                  <a:pt x="4236" y="0"/>
                </a:moveTo>
                <a:cubicBezTo>
                  <a:pt x="3678" y="84"/>
                  <a:pt x="1236" y="387"/>
                  <a:pt x="885" y="502"/>
                </a:cubicBezTo>
                <a:cubicBezTo>
                  <a:pt x="534" y="617"/>
                  <a:pt x="1716" y="602"/>
                  <a:pt x="2132" y="691"/>
                </a:cubicBezTo>
                <a:cubicBezTo>
                  <a:pt x="2548" y="780"/>
                  <a:pt x="3734" y="891"/>
                  <a:pt x="3379" y="1038"/>
                </a:cubicBezTo>
                <a:cubicBezTo>
                  <a:pt x="3024" y="1185"/>
                  <a:pt x="704" y="1463"/>
                  <a:pt x="0" y="1575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802" name="Picture 6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188913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0"/>
            <a:ext cx="6765925" cy="6858000"/>
            <a:chOff x="1488" y="720"/>
            <a:chExt cx="3552" cy="36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199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4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5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216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8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9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0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1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2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3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4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5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6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7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8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29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0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1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233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4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5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6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7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8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39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0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1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2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4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6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7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48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251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3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5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7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8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59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0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2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4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5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6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268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6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0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2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3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4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5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7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0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2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3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285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6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7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89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0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1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2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3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4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5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6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7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8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99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0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0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6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7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09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6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7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18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20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1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2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3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4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5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6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7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8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29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0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1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2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3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4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5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37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8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39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0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1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2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3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4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5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6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7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8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49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0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1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2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55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6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7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8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59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0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1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2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3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4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5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6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7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8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69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0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72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3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4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5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6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7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8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79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0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1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2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3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4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5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6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87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389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0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1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2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3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4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5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6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7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8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99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0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1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2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3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4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07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8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09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0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1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2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3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4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5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6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7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8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19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0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1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2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24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5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6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7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8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29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0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1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2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3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4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5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6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7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8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39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41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2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3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4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5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6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7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8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49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0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1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2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3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4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5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56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59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0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1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2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3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4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5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6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7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8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69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0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1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2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3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4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76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7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8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79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0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1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2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3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4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5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6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7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8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89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0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1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493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4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5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6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7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8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99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0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1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2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3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4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5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6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7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08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11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2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3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4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5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6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7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8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19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0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1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2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3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4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5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6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28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29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0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1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2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3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4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5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6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7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8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39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0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1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2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3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192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45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6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7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49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0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1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2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3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4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5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6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7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8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59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0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193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8194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63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4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5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6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7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8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69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0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1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2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3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4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5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6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7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78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195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80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1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2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3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4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5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6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7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8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89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0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1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2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3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4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5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196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597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8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99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0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1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2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3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4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5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6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7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8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09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0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1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2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197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8198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615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6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7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8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19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0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1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2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3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4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5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6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7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8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29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0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215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632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3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4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5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6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7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8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39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0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1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2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3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4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5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6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47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232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649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0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1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2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3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4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5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6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7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8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59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0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1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2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3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4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249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8250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667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8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69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0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1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2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3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4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5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6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7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8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79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0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1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2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267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684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5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6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7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8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89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0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1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2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3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4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5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6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7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8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99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284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01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2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3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4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5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6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7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8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09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0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1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2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3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4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5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16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301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8302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19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0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1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2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3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4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5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6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7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8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29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0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1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2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3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4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319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36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7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8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39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0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1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2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3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4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5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6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7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8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49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0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1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336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53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4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5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6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7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8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59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0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1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2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3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4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5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6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7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68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8353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8354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71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2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3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4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5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6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7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8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79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0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1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2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3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4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5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6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371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788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89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0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1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2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3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4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5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6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7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8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99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0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1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2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3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388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8805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6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7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8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09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0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1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2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3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4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5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6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7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8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19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20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8821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2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23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24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25" name="Freeform 633"/>
          <p:cNvSpPr>
            <a:spLocks/>
          </p:cNvSpPr>
          <p:nvPr/>
        </p:nvSpPr>
        <p:spPr bwMode="auto">
          <a:xfrm>
            <a:off x="325438" y="1679575"/>
            <a:ext cx="6699250" cy="289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0" y="536"/>
              </a:cxn>
              <a:cxn ang="0">
                <a:pos x="2100" y="1057"/>
              </a:cxn>
              <a:cxn ang="0">
                <a:pos x="2842" y="1610"/>
              </a:cxn>
              <a:cxn ang="0">
                <a:pos x="4220" y="1822"/>
              </a:cxn>
            </a:cxnLst>
            <a:rect l="0" t="0" r="r" b="b"/>
            <a:pathLst>
              <a:path w="4220" h="1822">
                <a:moveTo>
                  <a:pt x="0" y="0"/>
                </a:moveTo>
                <a:cubicBezTo>
                  <a:pt x="232" y="89"/>
                  <a:pt x="1040" y="360"/>
                  <a:pt x="1390" y="536"/>
                </a:cubicBezTo>
                <a:cubicBezTo>
                  <a:pt x="1740" y="712"/>
                  <a:pt x="1858" y="878"/>
                  <a:pt x="2100" y="1057"/>
                </a:cubicBezTo>
                <a:cubicBezTo>
                  <a:pt x="2342" y="1236"/>
                  <a:pt x="2489" y="1483"/>
                  <a:pt x="2842" y="1610"/>
                </a:cubicBezTo>
                <a:cubicBezTo>
                  <a:pt x="3195" y="1737"/>
                  <a:pt x="3933" y="1778"/>
                  <a:pt x="4220" y="1822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826" name="Picture 6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838200"/>
            <a:ext cx="22701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0"/>
            <a:ext cx="6765925" cy="6858000"/>
            <a:chOff x="1488" y="720"/>
            <a:chExt cx="3552" cy="360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223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4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5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6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7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8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29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0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1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2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3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4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5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7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8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240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1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2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3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4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5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6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7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8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49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0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1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2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3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4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5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257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8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59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0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1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2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3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4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5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6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7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8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69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0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1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2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0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275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6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7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8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79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0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1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2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3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4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5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6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7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8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89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0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292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3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4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5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6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7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8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99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0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1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2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3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4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5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6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07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09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0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1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2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3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4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5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6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7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8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19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0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1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2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3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4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4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27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8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29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0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1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2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3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4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5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6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7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8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39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0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1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2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44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5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6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7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8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49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0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1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2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3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4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5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6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7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8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59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61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2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3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4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5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6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7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8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69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0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1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2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3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4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5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76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18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79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0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1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2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3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4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5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6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7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8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89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0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1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2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3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4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396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7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8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99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0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1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2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3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4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5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6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7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8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09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0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1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413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4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5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6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7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8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19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0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1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2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3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4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5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6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7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28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2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431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2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3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4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5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6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7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8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9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1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2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3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4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5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6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448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49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0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1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2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3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4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5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6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7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8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59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0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1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2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3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465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6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7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8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69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0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1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2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3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4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5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6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7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8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79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0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5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26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483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4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5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6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7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8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89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0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1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2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3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4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5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6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7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98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00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1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2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3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4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5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6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7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8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09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0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1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2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3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4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5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17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8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19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0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1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2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3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4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5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6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7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8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29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0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1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2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9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35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6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7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8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39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0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1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2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3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4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5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6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7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8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49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0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52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3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4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5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6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7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8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59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0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1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2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3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4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5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6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67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568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69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0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1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3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4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5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6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7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8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79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0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1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2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3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4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585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9586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587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8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89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0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1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2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3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4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5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6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7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8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99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0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1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2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603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04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5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6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7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8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09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0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1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2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3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4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5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6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7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8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19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620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21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2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3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4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5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6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7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8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29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0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1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2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3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4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5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36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637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9638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39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0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1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2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3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4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5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6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7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8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49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0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1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2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3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4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655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56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7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8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59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0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1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2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3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4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5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6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7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8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69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0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1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672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73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4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5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6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7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8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79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0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1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2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3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4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5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6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7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88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689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9690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691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2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3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4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5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6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7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8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99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0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1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2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3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4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5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6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707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08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09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0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1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2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3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4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5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6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7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8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19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0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1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2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3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724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25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6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7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8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29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0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1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2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3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4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5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6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7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8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39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0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741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9742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43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4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5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6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7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8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49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0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1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2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3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4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5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6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7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58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759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60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1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2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3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4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5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6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7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8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69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0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1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2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3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4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5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776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77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8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79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0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1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2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3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4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5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6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7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8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89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0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1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2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9793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9794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795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6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7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8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99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0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1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2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3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4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5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6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7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8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09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0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811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812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3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4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5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6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7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8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19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0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1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2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3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4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5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6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27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828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9829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0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1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2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3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4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5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6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7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8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39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0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1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2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3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4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9845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46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47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8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49" name="Group 639"/>
          <p:cNvGrpSpPr>
            <a:grpSpLocks/>
          </p:cNvGrpSpPr>
          <p:nvPr/>
        </p:nvGrpSpPr>
        <p:grpSpPr bwMode="auto">
          <a:xfrm>
            <a:off x="304800" y="2286000"/>
            <a:ext cx="6705600" cy="1371600"/>
            <a:chOff x="192" y="1440"/>
            <a:chExt cx="4224" cy="864"/>
          </a:xfrm>
        </p:grpSpPr>
        <p:sp>
          <p:nvSpPr>
            <p:cNvPr id="9852" name="Line 636"/>
            <p:cNvSpPr>
              <a:spLocks noChangeShapeType="1"/>
            </p:cNvSpPr>
            <p:nvPr/>
          </p:nvSpPr>
          <p:spPr bwMode="auto">
            <a:xfrm>
              <a:off x="192" y="1440"/>
              <a:ext cx="30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3" name="Line 637"/>
            <p:cNvSpPr>
              <a:spLocks noChangeShapeType="1"/>
            </p:cNvSpPr>
            <p:nvPr/>
          </p:nvSpPr>
          <p:spPr bwMode="auto">
            <a:xfrm flipH="1">
              <a:off x="1632" y="1440"/>
              <a:ext cx="1584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4" name="Line 638"/>
            <p:cNvSpPr>
              <a:spLocks noChangeShapeType="1"/>
            </p:cNvSpPr>
            <p:nvPr/>
          </p:nvSpPr>
          <p:spPr bwMode="auto">
            <a:xfrm>
              <a:off x="1632" y="2304"/>
              <a:ext cx="27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850" name="Picture 6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22701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</TotalTime>
  <Words>1574</Words>
  <Application>Microsoft Office PowerPoint</Application>
  <PresentationFormat>On-screen Show (4:3)</PresentationFormat>
  <Paragraphs>156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Origin</vt:lpstr>
      <vt:lpstr>Equation</vt:lpstr>
      <vt:lpstr>Linear Functions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Remember the Slope Formula!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Red Bank Regional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Packet Review</dc:title>
  <dc:creator>asweeney</dc:creator>
  <cp:lastModifiedBy>asweeney</cp:lastModifiedBy>
  <cp:revision>9</cp:revision>
  <dcterms:created xsi:type="dcterms:W3CDTF">2014-09-07T23:40:12Z</dcterms:created>
  <dcterms:modified xsi:type="dcterms:W3CDTF">2014-09-24T13:26:07Z</dcterms:modified>
</cp:coreProperties>
</file>